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51"/>
  </p:notesMasterIdLst>
  <p:handoutMasterIdLst>
    <p:handoutMasterId r:id="rId52"/>
  </p:handoutMasterIdLst>
  <p:sldIdLst>
    <p:sldId id="256" r:id="rId2"/>
    <p:sldId id="286" r:id="rId3"/>
    <p:sldId id="285" r:id="rId4"/>
    <p:sldId id="287" r:id="rId5"/>
    <p:sldId id="288" r:id="rId6"/>
    <p:sldId id="289" r:id="rId7"/>
    <p:sldId id="290" r:id="rId8"/>
    <p:sldId id="291" r:id="rId9"/>
    <p:sldId id="292" r:id="rId10"/>
    <p:sldId id="295" r:id="rId11"/>
    <p:sldId id="296" r:id="rId12"/>
    <p:sldId id="297" r:id="rId13"/>
    <p:sldId id="298" r:id="rId14"/>
    <p:sldId id="299" r:id="rId15"/>
    <p:sldId id="300" r:id="rId16"/>
    <p:sldId id="257" r:id="rId17"/>
    <p:sldId id="258" r:id="rId18"/>
    <p:sldId id="259" r:id="rId19"/>
    <p:sldId id="278" r:id="rId20"/>
    <p:sldId id="260" r:id="rId21"/>
    <p:sldId id="261" r:id="rId22"/>
    <p:sldId id="262" r:id="rId23"/>
    <p:sldId id="264" r:id="rId24"/>
    <p:sldId id="265" r:id="rId25"/>
    <p:sldId id="266" r:id="rId26"/>
    <p:sldId id="268" r:id="rId27"/>
    <p:sldId id="267" r:id="rId28"/>
    <p:sldId id="269" r:id="rId29"/>
    <p:sldId id="270" r:id="rId30"/>
    <p:sldId id="271" r:id="rId31"/>
    <p:sldId id="272" r:id="rId32"/>
    <p:sldId id="273" r:id="rId33"/>
    <p:sldId id="308" r:id="rId34"/>
    <p:sldId id="307" r:id="rId35"/>
    <p:sldId id="309" r:id="rId36"/>
    <p:sldId id="276" r:id="rId37"/>
    <p:sldId id="277" r:id="rId38"/>
    <p:sldId id="274" r:id="rId39"/>
    <p:sldId id="275" r:id="rId40"/>
    <p:sldId id="280" r:id="rId41"/>
    <p:sldId id="281" r:id="rId42"/>
    <p:sldId id="282" r:id="rId43"/>
    <p:sldId id="284" r:id="rId44"/>
    <p:sldId id="301" r:id="rId45"/>
    <p:sldId id="303" r:id="rId46"/>
    <p:sldId id="304" r:id="rId47"/>
    <p:sldId id="302" r:id="rId48"/>
    <p:sldId id="305" r:id="rId49"/>
    <p:sldId id="306" r:id="rId5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F42272"/>
    <a:srgbClr val="FFFFFF"/>
    <a:srgbClr val="D5D5D5"/>
    <a:srgbClr val="202020"/>
    <a:srgbClr val="000000"/>
    <a:srgbClr val="DF8E7E"/>
    <a:srgbClr val="482164"/>
    <a:srgbClr val="5D0C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20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2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4080" y="101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30EC95-8977-4C91-848D-4925076CC41A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1DC10CCC-90FD-4540-B18F-3C998936E11E}">
      <dgm:prSet/>
      <dgm:spPr/>
      <dgm:t>
        <a:bodyPr/>
        <a:lstStyle/>
        <a:p>
          <a:r>
            <a:rPr lang="pt-PT"/>
            <a:t>A nossa pesquisa sobre o assunto levou-nos a reconhecer diversas oportunidades para melhorar a experiência do utilizador e alargar o alcance da nossa plataforma. Ao analisarmos as necessidades e os feedbacks dos utilizadores, tornou-se evidente que existia uma procura por funcionalidades adicionais, como a criação de rotas de QR Codes, visualização detalhada de eventos e mapas associados, bem como o acesso a outras informações relevantes.</a:t>
          </a:r>
          <a:endParaRPr lang="en-US"/>
        </a:p>
      </dgm:t>
    </dgm:pt>
    <dgm:pt modelId="{5C031865-1DD5-47B3-A06F-B964CD08CAA5}" type="parTrans" cxnId="{EAF995DE-9FC0-44F7-AF71-A01B321D6D50}">
      <dgm:prSet/>
      <dgm:spPr/>
      <dgm:t>
        <a:bodyPr/>
        <a:lstStyle/>
        <a:p>
          <a:endParaRPr lang="en-US"/>
        </a:p>
      </dgm:t>
    </dgm:pt>
    <dgm:pt modelId="{C7454296-C93D-4213-8B22-952B27A2D983}" type="sibTrans" cxnId="{EAF995DE-9FC0-44F7-AF71-A01B321D6D50}">
      <dgm:prSet/>
      <dgm:spPr/>
      <dgm:t>
        <a:bodyPr/>
        <a:lstStyle/>
        <a:p>
          <a:endParaRPr lang="en-US"/>
        </a:p>
      </dgm:t>
    </dgm:pt>
    <dgm:pt modelId="{A43E1C78-71B7-4620-AE63-9E8135028108}">
      <dgm:prSet/>
      <dgm:spPr/>
      <dgm:t>
        <a:bodyPr/>
        <a:lstStyle/>
        <a:p>
          <a:r>
            <a:rPr lang="pt-PT"/>
            <a:t>Assim, decidimos desenvolver um website que permitisse aos utilizadores criar rotas personalizadas de QR Codes, facilitando a organização e o acesso a informações importantes em eventos ou locais específicos. Além disso, o website fornecerá uma interface intuitiva para a visualização detalhada de eventos, incluindo informações sobre palestrantes, horários e mapas do local, permitindo uma melhor orientação durante a participação nos eventos.</a:t>
          </a:r>
          <a:endParaRPr lang="en-US"/>
        </a:p>
      </dgm:t>
    </dgm:pt>
    <dgm:pt modelId="{EF046705-34E9-471B-BA5D-56834CCF159A}" type="parTrans" cxnId="{C35D9B42-FFC0-49CE-8469-7D015C9FACA4}">
      <dgm:prSet/>
      <dgm:spPr/>
      <dgm:t>
        <a:bodyPr/>
        <a:lstStyle/>
        <a:p>
          <a:endParaRPr lang="en-US"/>
        </a:p>
      </dgm:t>
    </dgm:pt>
    <dgm:pt modelId="{0903A8DA-1E84-4872-B00F-87A89B72D289}" type="sibTrans" cxnId="{C35D9B42-FFC0-49CE-8469-7D015C9FACA4}">
      <dgm:prSet/>
      <dgm:spPr/>
      <dgm:t>
        <a:bodyPr/>
        <a:lstStyle/>
        <a:p>
          <a:endParaRPr lang="en-US"/>
        </a:p>
      </dgm:t>
    </dgm:pt>
    <dgm:pt modelId="{4BC3DE5A-67FC-47A6-90CD-34A046F935FD}">
      <dgm:prSet/>
      <dgm:spPr/>
      <dgm:t>
        <a:bodyPr/>
        <a:lstStyle/>
        <a:p>
          <a:r>
            <a:rPr lang="pt-PT"/>
            <a:t>Inspirados pelo sucesso e popularidade do geocaching, decidimos modernizar e reviver esse conceito através da nossa plataforma, oferecendo uma abordagem inovadora para a organização e o acesso a informações baseadas em localização. Acreditamos que o website de apoio complementará perfeitamente a aplicação móvel QR Caching, proporcionando aos utilizadores uma experiência unificada e enriquecedora.</a:t>
          </a:r>
          <a:endParaRPr lang="en-US"/>
        </a:p>
      </dgm:t>
    </dgm:pt>
    <dgm:pt modelId="{E3FBD696-5ADB-4A72-8576-B36597E51D67}" type="parTrans" cxnId="{E0CEACFF-DE73-4654-841C-DB4AE6B2E5F4}">
      <dgm:prSet/>
      <dgm:spPr/>
      <dgm:t>
        <a:bodyPr/>
        <a:lstStyle/>
        <a:p>
          <a:endParaRPr lang="en-US"/>
        </a:p>
      </dgm:t>
    </dgm:pt>
    <dgm:pt modelId="{650D464C-F173-4BE8-BA5C-462E1D6BB5E6}" type="sibTrans" cxnId="{E0CEACFF-DE73-4654-841C-DB4AE6B2E5F4}">
      <dgm:prSet/>
      <dgm:spPr/>
      <dgm:t>
        <a:bodyPr/>
        <a:lstStyle/>
        <a:p>
          <a:endParaRPr lang="en-US"/>
        </a:p>
      </dgm:t>
    </dgm:pt>
    <dgm:pt modelId="{F01E55A8-9E96-45CE-BF14-C0B9E4D12C4A}" type="pres">
      <dgm:prSet presAssocID="{B130EC95-8977-4C91-848D-4925076CC41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C75BA6F-FA4A-4B69-92BF-D6A609510A4D}" type="pres">
      <dgm:prSet presAssocID="{1DC10CCC-90FD-4540-B18F-3C998936E11E}" presName="hierRoot1" presStyleCnt="0"/>
      <dgm:spPr/>
    </dgm:pt>
    <dgm:pt modelId="{11382997-40F1-46D0-8488-E71D9BCD0963}" type="pres">
      <dgm:prSet presAssocID="{1DC10CCC-90FD-4540-B18F-3C998936E11E}" presName="composite" presStyleCnt="0"/>
      <dgm:spPr/>
    </dgm:pt>
    <dgm:pt modelId="{285EE8FA-238A-42C1-9881-ED5B50A6F93E}" type="pres">
      <dgm:prSet presAssocID="{1DC10CCC-90FD-4540-B18F-3C998936E11E}" presName="background" presStyleLbl="node0" presStyleIdx="0" presStyleCnt="3"/>
      <dgm:spPr>
        <a:solidFill>
          <a:srgbClr val="7030A0"/>
        </a:solidFill>
      </dgm:spPr>
    </dgm:pt>
    <dgm:pt modelId="{5D33DDFD-3157-4DDA-B955-E7D4C1D75314}" type="pres">
      <dgm:prSet presAssocID="{1DC10CCC-90FD-4540-B18F-3C998936E11E}" presName="text" presStyleLbl="fgAcc0" presStyleIdx="0" presStyleCnt="3">
        <dgm:presLayoutVars>
          <dgm:chPref val="3"/>
        </dgm:presLayoutVars>
      </dgm:prSet>
      <dgm:spPr/>
    </dgm:pt>
    <dgm:pt modelId="{B1647882-E88C-44B1-AF76-8F6BDA6B7406}" type="pres">
      <dgm:prSet presAssocID="{1DC10CCC-90FD-4540-B18F-3C998936E11E}" presName="hierChild2" presStyleCnt="0"/>
      <dgm:spPr/>
    </dgm:pt>
    <dgm:pt modelId="{29E0079A-EDD2-43D5-A786-457A31401FFE}" type="pres">
      <dgm:prSet presAssocID="{A43E1C78-71B7-4620-AE63-9E8135028108}" presName="hierRoot1" presStyleCnt="0"/>
      <dgm:spPr/>
    </dgm:pt>
    <dgm:pt modelId="{A0F4FC54-4C78-492B-83CA-57E859560BC8}" type="pres">
      <dgm:prSet presAssocID="{A43E1C78-71B7-4620-AE63-9E8135028108}" presName="composite" presStyleCnt="0"/>
      <dgm:spPr/>
    </dgm:pt>
    <dgm:pt modelId="{D06E910D-698D-477A-9606-C20097D006BD}" type="pres">
      <dgm:prSet presAssocID="{A43E1C78-71B7-4620-AE63-9E8135028108}" presName="background" presStyleLbl="node0" presStyleIdx="1" presStyleCnt="3"/>
      <dgm:spPr>
        <a:solidFill>
          <a:srgbClr val="7030A0"/>
        </a:solidFill>
      </dgm:spPr>
    </dgm:pt>
    <dgm:pt modelId="{6AE33EFE-845B-4FCC-881D-5CFEEE4EFC04}" type="pres">
      <dgm:prSet presAssocID="{A43E1C78-71B7-4620-AE63-9E8135028108}" presName="text" presStyleLbl="fgAcc0" presStyleIdx="1" presStyleCnt="3">
        <dgm:presLayoutVars>
          <dgm:chPref val="3"/>
        </dgm:presLayoutVars>
      </dgm:prSet>
      <dgm:spPr/>
    </dgm:pt>
    <dgm:pt modelId="{E11E6CBE-29D2-4BB1-B2B6-5E996DC1ECEF}" type="pres">
      <dgm:prSet presAssocID="{A43E1C78-71B7-4620-AE63-9E8135028108}" presName="hierChild2" presStyleCnt="0"/>
      <dgm:spPr/>
    </dgm:pt>
    <dgm:pt modelId="{495B331F-ED11-49B7-8311-0C457ED21D1F}" type="pres">
      <dgm:prSet presAssocID="{4BC3DE5A-67FC-47A6-90CD-34A046F935FD}" presName="hierRoot1" presStyleCnt="0"/>
      <dgm:spPr/>
    </dgm:pt>
    <dgm:pt modelId="{6CF715B9-9C96-401F-8844-CBC027EF1BEF}" type="pres">
      <dgm:prSet presAssocID="{4BC3DE5A-67FC-47A6-90CD-34A046F935FD}" presName="composite" presStyleCnt="0"/>
      <dgm:spPr/>
    </dgm:pt>
    <dgm:pt modelId="{DE85B464-570B-48BE-9704-7C334334D4FE}" type="pres">
      <dgm:prSet presAssocID="{4BC3DE5A-67FC-47A6-90CD-34A046F935FD}" presName="background" presStyleLbl="node0" presStyleIdx="2" presStyleCnt="3"/>
      <dgm:spPr>
        <a:solidFill>
          <a:srgbClr val="7030A0"/>
        </a:solidFill>
      </dgm:spPr>
    </dgm:pt>
    <dgm:pt modelId="{D9A94880-5BEF-453E-A9E2-4FA23D570FCF}" type="pres">
      <dgm:prSet presAssocID="{4BC3DE5A-67FC-47A6-90CD-34A046F935FD}" presName="text" presStyleLbl="fgAcc0" presStyleIdx="2" presStyleCnt="3">
        <dgm:presLayoutVars>
          <dgm:chPref val="3"/>
        </dgm:presLayoutVars>
      </dgm:prSet>
      <dgm:spPr/>
    </dgm:pt>
    <dgm:pt modelId="{FEF57068-CB1D-45DF-AAA8-C7916BD988A8}" type="pres">
      <dgm:prSet presAssocID="{4BC3DE5A-67FC-47A6-90CD-34A046F935FD}" presName="hierChild2" presStyleCnt="0"/>
      <dgm:spPr/>
    </dgm:pt>
  </dgm:ptLst>
  <dgm:cxnLst>
    <dgm:cxn modelId="{53385B22-3CBF-4ECA-B9F2-9503BE322F77}" type="presOf" srcId="{4BC3DE5A-67FC-47A6-90CD-34A046F935FD}" destId="{D9A94880-5BEF-453E-A9E2-4FA23D570FCF}" srcOrd="0" destOrd="0" presId="urn:microsoft.com/office/officeart/2005/8/layout/hierarchy1"/>
    <dgm:cxn modelId="{55B2A63A-3139-446D-B049-9461E093AD19}" type="presOf" srcId="{B130EC95-8977-4C91-848D-4925076CC41A}" destId="{F01E55A8-9E96-45CE-BF14-C0B9E4D12C4A}" srcOrd="0" destOrd="0" presId="urn:microsoft.com/office/officeart/2005/8/layout/hierarchy1"/>
    <dgm:cxn modelId="{C35D9B42-FFC0-49CE-8469-7D015C9FACA4}" srcId="{B130EC95-8977-4C91-848D-4925076CC41A}" destId="{A43E1C78-71B7-4620-AE63-9E8135028108}" srcOrd="1" destOrd="0" parTransId="{EF046705-34E9-471B-BA5D-56834CCF159A}" sibTransId="{0903A8DA-1E84-4872-B00F-87A89B72D289}"/>
    <dgm:cxn modelId="{9355D559-881B-40EA-85D5-7140EFC32478}" type="presOf" srcId="{1DC10CCC-90FD-4540-B18F-3C998936E11E}" destId="{5D33DDFD-3157-4DDA-B955-E7D4C1D75314}" srcOrd="0" destOrd="0" presId="urn:microsoft.com/office/officeart/2005/8/layout/hierarchy1"/>
    <dgm:cxn modelId="{92CFB1A1-25E7-41D1-9355-5F9BD7B266DA}" type="presOf" srcId="{A43E1C78-71B7-4620-AE63-9E8135028108}" destId="{6AE33EFE-845B-4FCC-881D-5CFEEE4EFC04}" srcOrd="0" destOrd="0" presId="urn:microsoft.com/office/officeart/2005/8/layout/hierarchy1"/>
    <dgm:cxn modelId="{EAF995DE-9FC0-44F7-AF71-A01B321D6D50}" srcId="{B130EC95-8977-4C91-848D-4925076CC41A}" destId="{1DC10CCC-90FD-4540-B18F-3C998936E11E}" srcOrd="0" destOrd="0" parTransId="{5C031865-1DD5-47B3-A06F-B964CD08CAA5}" sibTransId="{C7454296-C93D-4213-8B22-952B27A2D983}"/>
    <dgm:cxn modelId="{E0CEACFF-DE73-4654-841C-DB4AE6B2E5F4}" srcId="{B130EC95-8977-4C91-848D-4925076CC41A}" destId="{4BC3DE5A-67FC-47A6-90CD-34A046F935FD}" srcOrd="2" destOrd="0" parTransId="{E3FBD696-5ADB-4A72-8576-B36597E51D67}" sibTransId="{650D464C-F173-4BE8-BA5C-462E1D6BB5E6}"/>
    <dgm:cxn modelId="{E6EFF130-1F0C-4C3C-98C5-D0CB20E0FD59}" type="presParOf" srcId="{F01E55A8-9E96-45CE-BF14-C0B9E4D12C4A}" destId="{2C75BA6F-FA4A-4B69-92BF-D6A609510A4D}" srcOrd="0" destOrd="0" presId="urn:microsoft.com/office/officeart/2005/8/layout/hierarchy1"/>
    <dgm:cxn modelId="{B67ED25F-53BA-44B9-93CA-E2409BBC5CFE}" type="presParOf" srcId="{2C75BA6F-FA4A-4B69-92BF-D6A609510A4D}" destId="{11382997-40F1-46D0-8488-E71D9BCD0963}" srcOrd="0" destOrd="0" presId="urn:microsoft.com/office/officeart/2005/8/layout/hierarchy1"/>
    <dgm:cxn modelId="{82CB3D8E-4FB8-47FF-A5AC-BF6F767D82DA}" type="presParOf" srcId="{11382997-40F1-46D0-8488-E71D9BCD0963}" destId="{285EE8FA-238A-42C1-9881-ED5B50A6F93E}" srcOrd="0" destOrd="0" presId="urn:microsoft.com/office/officeart/2005/8/layout/hierarchy1"/>
    <dgm:cxn modelId="{52AE06EC-C5D0-4907-863F-5DD80BEA61E9}" type="presParOf" srcId="{11382997-40F1-46D0-8488-E71D9BCD0963}" destId="{5D33DDFD-3157-4DDA-B955-E7D4C1D75314}" srcOrd="1" destOrd="0" presId="urn:microsoft.com/office/officeart/2005/8/layout/hierarchy1"/>
    <dgm:cxn modelId="{C9D43AD2-9863-4EC5-A119-AFEE6017C7BB}" type="presParOf" srcId="{2C75BA6F-FA4A-4B69-92BF-D6A609510A4D}" destId="{B1647882-E88C-44B1-AF76-8F6BDA6B7406}" srcOrd="1" destOrd="0" presId="urn:microsoft.com/office/officeart/2005/8/layout/hierarchy1"/>
    <dgm:cxn modelId="{6B3B430C-5A26-4240-A071-88F22B64507B}" type="presParOf" srcId="{F01E55A8-9E96-45CE-BF14-C0B9E4D12C4A}" destId="{29E0079A-EDD2-43D5-A786-457A31401FFE}" srcOrd="1" destOrd="0" presId="urn:microsoft.com/office/officeart/2005/8/layout/hierarchy1"/>
    <dgm:cxn modelId="{282214EE-A9D3-4BBE-B9AA-52886BF09FB9}" type="presParOf" srcId="{29E0079A-EDD2-43D5-A786-457A31401FFE}" destId="{A0F4FC54-4C78-492B-83CA-57E859560BC8}" srcOrd="0" destOrd="0" presId="urn:microsoft.com/office/officeart/2005/8/layout/hierarchy1"/>
    <dgm:cxn modelId="{B0625999-BE07-448D-B312-5F430DC100BA}" type="presParOf" srcId="{A0F4FC54-4C78-492B-83CA-57E859560BC8}" destId="{D06E910D-698D-477A-9606-C20097D006BD}" srcOrd="0" destOrd="0" presId="urn:microsoft.com/office/officeart/2005/8/layout/hierarchy1"/>
    <dgm:cxn modelId="{2C039AB6-2A0C-48E5-B1FB-63399A6691BD}" type="presParOf" srcId="{A0F4FC54-4C78-492B-83CA-57E859560BC8}" destId="{6AE33EFE-845B-4FCC-881D-5CFEEE4EFC04}" srcOrd="1" destOrd="0" presId="urn:microsoft.com/office/officeart/2005/8/layout/hierarchy1"/>
    <dgm:cxn modelId="{0D7A17CB-FDBA-449A-B966-6E9AB6C05556}" type="presParOf" srcId="{29E0079A-EDD2-43D5-A786-457A31401FFE}" destId="{E11E6CBE-29D2-4BB1-B2B6-5E996DC1ECEF}" srcOrd="1" destOrd="0" presId="urn:microsoft.com/office/officeart/2005/8/layout/hierarchy1"/>
    <dgm:cxn modelId="{CFF2BEEA-4755-4920-83F1-11C6BBB6D4EA}" type="presParOf" srcId="{F01E55A8-9E96-45CE-BF14-C0B9E4D12C4A}" destId="{495B331F-ED11-49B7-8311-0C457ED21D1F}" srcOrd="2" destOrd="0" presId="urn:microsoft.com/office/officeart/2005/8/layout/hierarchy1"/>
    <dgm:cxn modelId="{F93374A2-409A-4CA6-A5F5-B610C6CBCBAA}" type="presParOf" srcId="{495B331F-ED11-49B7-8311-0C457ED21D1F}" destId="{6CF715B9-9C96-401F-8844-CBC027EF1BEF}" srcOrd="0" destOrd="0" presId="urn:microsoft.com/office/officeart/2005/8/layout/hierarchy1"/>
    <dgm:cxn modelId="{AEA569EA-8DE2-4BD6-A581-B0B2B05F0CF5}" type="presParOf" srcId="{6CF715B9-9C96-401F-8844-CBC027EF1BEF}" destId="{DE85B464-570B-48BE-9704-7C334334D4FE}" srcOrd="0" destOrd="0" presId="urn:microsoft.com/office/officeart/2005/8/layout/hierarchy1"/>
    <dgm:cxn modelId="{CF184F15-098C-4928-AD2E-CE6F62DE8B7A}" type="presParOf" srcId="{6CF715B9-9C96-401F-8844-CBC027EF1BEF}" destId="{D9A94880-5BEF-453E-A9E2-4FA23D570FCF}" srcOrd="1" destOrd="0" presId="urn:microsoft.com/office/officeart/2005/8/layout/hierarchy1"/>
    <dgm:cxn modelId="{B54E49B0-2EB4-4F2A-9333-2309DFBC041A}" type="presParOf" srcId="{495B331F-ED11-49B7-8311-0C457ED21D1F}" destId="{FEF57068-CB1D-45DF-AAA8-C7916BD988A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5545A29-6495-4CC2-9662-62CA717F273B}" type="doc">
      <dgm:prSet loTypeId="urn:microsoft.com/office/officeart/2018/2/layout/IconLabelList#5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036A87-6EE0-4B21-AE27-FF159FEEE641}">
      <dgm:prSet/>
      <dgm:spPr/>
      <dgm:t>
        <a:bodyPr/>
        <a:lstStyle/>
        <a:p>
          <a:pPr>
            <a:lnSpc>
              <a:spcPct val="100000"/>
            </a:lnSpc>
          </a:pPr>
          <a:r>
            <a:rPr lang="pt-PT"/>
            <a:t>Tudo começou com uma ideia simples enquanto estávamos no IADE: criar uma aplicação para que se baseava na busca por QrCcodes no campus. Mas à medida que trabalhávamos nisso, percebemos que poderíamos ampliar o alcance para toda Lisboa. </a:t>
          </a:r>
          <a:endParaRPr lang="en-US"/>
        </a:p>
      </dgm:t>
    </dgm:pt>
    <dgm:pt modelId="{2B6070E9-8E06-4EC0-8020-9BBA82241521}" type="parTrans" cxnId="{96EF54A6-FB9B-497E-AAF2-D1DC145C0AF4}">
      <dgm:prSet/>
      <dgm:spPr/>
      <dgm:t>
        <a:bodyPr/>
        <a:lstStyle/>
        <a:p>
          <a:endParaRPr lang="en-US"/>
        </a:p>
      </dgm:t>
    </dgm:pt>
    <dgm:pt modelId="{669045C7-5490-4C95-9EED-D307D04D51BE}" type="sibTrans" cxnId="{96EF54A6-FB9B-497E-AAF2-D1DC145C0AF4}">
      <dgm:prSet/>
      <dgm:spPr/>
      <dgm:t>
        <a:bodyPr/>
        <a:lstStyle/>
        <a:p>
          <a:endParaRPr lang="en-US"/>
        </a:p>
      </dgm:t>
    </dgm:pt>
    <dgm:pt modelId="{1E56D893-29BC-4ED0-9CEA-94087F7720C5}">
      <dgm:prSet/>
      <dgm:spPr/>
      <dgm:t>
        <a:bodyPr/>
        <a:lstStyle/>
        <a:p>
          <a:pPr>
            <a:lnSpc>
              <a:spcPct val="100000"/>
            </a:lnSpc>
          </a:pPr>
          <a:r>
            <a:rPr lang="pt-PT"/>
            <a:t>Depois de muito esforço, finalmente lançamos a app! Mas não queríamos parar por aí. Sentimos que ainda havia mais por explorar. Então, decidimos expandir a nossa marca e criar um site para acompanhar a aplicação. Queríamos oferecer mais do que apenas funcionalidades. </a:t>
          </a:r>
          <a:endParaRPr lang="en-US"/>
        </a:p>
      </dgm:t>
    </dgm:pt>
    <dgm:pt modelId="{FB113135-70CA-4EDA-AA9D-E429C0CD2D3C}" type="parTrans" cxnId="{D92E994A-7C35-4DA8-9158-D1EAA5B1CEC2}">
      <dgm:prSet/>
      <dgm:spPr/>
      <dgm:t>
        <a:bodyPr/>
        <a:lstStyle/>
        <a:p>
          <a:endParaRPr lang="en-US"/>
        </a:p>
      </dgm:t>
    </dgm:pt>
    <dgm:pt modelId="{7D26F7A7-9B96-4C07-B484-0D57C0D2FE1F}" type="sibTrans" cxnId="{D92E994A-7C35-4DA8-9158-D1EAA5B1CEC2}">
      <dgm:prSet/>
      <dgm:spPr/>
      <dgm:t>
        <a:bodyPr/>
        <a:lstStyle/>
        <a:p>
          <a:endParaRPr lang="en-US"/>
        </a:p>
      </dgm:t>
    </dgm:pt>
    <dgm:pt modelId="{7E8583A8-62E8-4BFC-8682-D647BD62AB1B}">
      <dgm:prSet/>
      <dgm:spPr/>
      <dgm:t>
        <a:bodyPr/>
        <a:lstStyle/>
        <a:p>
          <a:pPr>
            <a:lnSpc>
              <a:spcPct val="100000"/>
            </a:lnSpc>
          </a:pPr>
          <a:r>
            <a:rPr lang="pt-PT"/>
            <a:t>E assim, com o entusiasmo renovado, mergulhamos na criação do site, prontos para levar a nossa ideia um passo adiante. E essa jornada continua, com cada novo passo nos trazendo mais perto dos nossos objetivos.</a:t>
          </a:r>
          <a:endParaRPr lang="en-US"/>
        </a:p>
      </dgm:t>
    </dgm:pt>
    <dgm:pt modelId="{6AEEE08E-1891-46CB-90AA-8E7A9A2F929F}" type="parTrans" cxnId="{3491120C-8D26-46AE-BCE4-2E02869FEEA7}">
      <dgm:prSet/>
      <dgm:spPr/>
      <dgm:t>
        <a:bodyPr/>
        <a:lstStyle/>
        <a:p>
          <a:endParaRPr lang="en-US"/>
        </a:p>
      </dgm:t>
    </dgm:pt>
    <dgm:pt modelId="{F6DD17B2-511D-4452-92E2-AC42CC998791}" type="sibTrans" cxnId="{3491120C-8D26-46AE-BCE4-2E02869FEEA7}">
      <dgm:prSet/>
      <dgm:spPr/>
      <dgm:t>
        <a:bodyPr/>
        <a:lstStyle/>
        <a:p>
          <a:endParaRPr lang="en-US"/>
        </a:p>
      </dgm:t>
    </dgm:pt>
    <dgm:pt modelId="{841CE98A-51DC-49CD-B280-B4D1D92B2FCB}" type="pres">
      <dgm:prSet presAssocID="{35545A29-6495-4CC2-9662-62CA717F273B}" presName="root" presStyleCnt="0">
        <dgm:presLayoutVars>
          <dgm:dir/>
          <dgm:resizeHandles val="exact"/>
        </dgm:presLayoutVars>
      </dgm:prSet>
      <dgm:spPr/>
    </dgm:pt>
    <dgm:pt modelId="{E1F56732-7EBD-4F45-BE0E-C5887C97E9CA}" type="pres">
      <dgm:prSet presAssocID="{4C036A87-6EE0-4B21-AE27-FF159FEEE641}" presName="compNode" presStyleCnt="0"/>
      <dgm:spPr/>
    </dgm:pt>
    <dgm:pt modelId="{2AB15E74-7C03-431D-8D9D-5EB3D5DE44A0}" type="pres">
      <dgm:prSet presAssocID="{4C036A87-6EE0-4B21-AE27-FF159FEEE64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DA11605F-537D-4F13-BEA6-0C63E664C7C6}" type="pres">
      <dgm:prSet presAssocID="{4C036A87-6EE0-4B21-AE27-FF159FEEE641}" presName="spaceRect" presStyleCnt="0"/>
      <dgm:spPr/>
    </dgm:pt>
    <dgm:pt modelId="{45A19AA9-32E2-4108-B59F-CA101FBF7C14}" type="pres">
      <dgm:prSet presAssocID="{4C036A87-6EE0-4B21-AE27-FF159FEEE641}" presName="textRect" presStyleLbl="revTx" presStyleIdx="0" presStyleCnt="3">
        <dgm:presLayoutVars>
          <dgm:chMax val="1"/>
          <dgm:chPref val="1"/>
        </dgm:presLayoutVars>
      </dgm:prSet>
      <dgm:spPr/>
    </dgm:pt>
    <dgm:pt modelId="{8A7FCF68-3541-456B-A49A-76B38FA60B7F}" type="pres">
      <dgm:prSet presAssocID="{669045C7-5490-4C95-9EED-D307D04D51BE}" presName="sibTrans" presStyleCnt="0"/>
      <dgm:spPr/>
    </dgm:pt>
    <dgm:pt modelId="{3DEC357C-DB49-4EE3-B74C-B90E3E1B51AB}" type="pres">
      <dgm:prSet presAssocID="{1E56D893-29BC-4ED0-9CEA-94087F7720C5}" presName="compNode" presStyleCnt="0"/>
      <dgm:spPr/>
    </dgm:pt>
    <dgm:pt modelId="{93801922-BB08-4218-A167-E260CA2E62C1}" type="pres">
      <dgm:prSet presAssocID="{1E56D893-29BC-4ED0-9CEA-94087F7720C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op Sign"/>
        </a:ext>
      </dgm:extLst>
    </dgm:pt>
    <dgm:pt modelId="{BDFF10BF-DCB3-4951-B447-BF90857A7F99}" type="pres">
      <dgm:prSet presAssocID="{1E56D893-29BC-4ED0-9CEA-94087F7720C5}" presName="spaceRect" presStyleCnt="0"/>
      <dgm:spPr/>
    </dgm:pt>
    <dgm:pt modelId="{8F679F18-1F2F-4697-9A5C-AAD57F1EC7B3}" type="pres">
      <dgm:prSet presAssocID="{1E56D893-29BC-4ED0-9CEA-94087F7720C5}" presName="textRect" presStyleLbl="revTx" presStyleIdx="1" presStyleCnt="3">
        <dgm:presLayoutVars>
          <dgm:chMax val="1"/>
          <dgm:chPref val="1"/>
        </dgm:presLayoutVars>
      </dgm:prSet>
      <dgm:spPr/>
    </dgm:pt>
    <dgm:pt modelId="{3FED2972-E93B-47DB-A530-F177C7B8C341}" type="pres">
      <dgm:prSet presAssocID="{7D26F7A7-9B96-4C07-B484-0D57C0D2FE1F}" presName="sibTrans" presStyleCnt="0"/>
      <dgm:spPr/>
    </dgm:pt>
    <dgm:pt modelId="{A985ABFF-56D1-4325-80F1-D378F219C1BC}" type="pres">
      <dgm:prSet presAssocID="{7E8583A8-62E8-4BFC-8682-D647BD62AB1B}" presName="compNode" presStyleCnt="0"/>
      <dgm:spPr/>
    </dgm:pt>
    <dgm:pt modelId="{72F72824-C40B-4D19-82FE-642141B60574}" type="pres">
      <dgm:prSet presAssocID="{7E8583A8-62E8-4BFC-8682-D647BD62AB1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gaphone"/>
        </a:ext>
      </dgm:extLst>
    </dgm:pt>
    <dgm:pt modelId="{9B60D3C8-5EDA-4701-8726-D0D9F3D610B9}" type="pres">
      <dgm:prSet presAssocID="{7E8583A8-62E8-4BFC-8682-D647BD62AB1B}" presName="spaceRect" presStyleCnt="0"/>
      <dgm:spPr/>
    </dgm:pt>
    <dgm:pt modelId="{2D836EBB-E4FE-4CE8-B141-E06BD97AD807}" type="pres">
      <dgm:prSet presAssocID="{7E8583A8-62E8-4BFC-8682-D647BD62AB1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3491120C-8D26-46AE-BCE4-2E02869FEEA7}" srcId="{35545A29-6495-4CC2-9662-62CA717F273B}" destId="{7E8583A8-62E8-4BFC-8682-D647BD62AB1B}" srcOrd="2" destOrd="0" parTransId="{6AEEE08E-1891-46CB-90AA-8E7A9A2F929F}" sibTransId="{F6DD17B2-511D-4452-92E2-AC42CC998791}"/>
    <dgm:cxn modelId="{F46B9431-4320-406A-B35A-2AEAB60EB6F8}" type="presOf" srcId="{1E56D893-29BC-4ED0-9CEA-94087F7720C5}" destId="{8F679F18-1F2F-4697-9A5C-AAD57F1EC7B3}" srcOrd="0" destOrd="0" presId="urn:microsoft.com/office/officeart/2018/2/layout/IconLabelList#5"/>
    <dgm:cxn modelId="{54F34948-82F4-4949-BEBF-402B27DA96CD}" type="presOf" srcId="{35545A29-6495-4CC2-9662-62CA717F273B}" destId="{841CE98A-51DC-49CD-B280-B4D1D92B2FCB}" srcOrd="0" destOrd="0" presId="urn:microsoft.com/office/officeart/2018/2/layout/IconLabelList#5"/>
    <dgm:cxn modelId="{D92E994A-7C35-4DA8-9158-D1EAA5B1CEC2}" srcId="{35545A29-6495-4CC2-9662-62CA717F273B}" destId="{1E56D893-29BC-4ED0-9CEA-94087F7720C5}" srcOrd="1" destOrd="0" parTransId="{FB113135-70CA-4EDA-AA9D-E429C0CD2D3C}" sibTransId="{7D26F7A7-9B96-4C07-B484-0D57C0D2FE1F}"/>
    <dgm:cxn modelId="{FCEB1A92-F61E-488D-8086-19BD5986C88A}" type="presOf" srcId="{4C036A87-6EE0-4B21-AE27-FF159FEEE641}" destId="{45A19AA9-32E2-4108-B59F-CA101FBF7C14}" srcOrd="0" destOrd="0" presId="urn:microsoft.com/office/officeart/2018/2/layout/IconLabelList#5"/>
    <dgm:cxn modelId="{96EF54A6-FB9B-497E-AAF2-D1DC145C0AF4}" srcId="{35545A29-6495-4CC2-9662-62CA717F273B}" destId="{4C036A87-6EE0-4B21-AE27-FF159FEEE641}" srcOrd="0" destOrd="0" parTransId="{2B6070E9-8E06-4EC0-8020-9BBA82241521}" sibTransId="{669045C7-5490-4C95-9EED-D307D04D51BE}"/>
    <dgm:cxn modelId="{AE252EE9-D1AE-459A-BC00-185290C2B139}" type="presOf" srcId="{7E8583A8-62E8-4BFC-8682-D647BD62AB1B}" destId="{2D836EBB-E4FE-4CE8-B141-E06BD97AD807}" srcOrd="0" destOrd="0" presId="urn:microsoft.com/office/officeart/2018/2/layout/IconLabelList#5"/>
    <dgm:cxn modelId="{4DB45417-A8E6-4E49-9CCF-742178AEDE2F}" type="presParOf" srcId="{841CE98A-51DC-49CD-B280-B4D1D92B2FCB}" destId="{E1F56732-7EBD-4F45-BE0E-C5887C97E9CA}" srcOrd="0" destOrd="0" presId="urn:microsoft.com/office/officeart/2018/2/layout/IconLabelList#5"/>
    <dgm:cxn modelId="{D2269703-D860-484D-9BFB-06FA0861FD2A}" type="presParOf" srcId="{E1F56732-7EBD-4F45-BE0E-C5887C97E9CA}" destId="{2AB15E74-7C03-431D-8D9D-5EB3D5DE44A0}" srcOrd="0" destOrd="0" presId="urn:microsoft.com/office/officeart/2018/2/layout/IconLabelList#5"/>
    <dgm:cxn modelId="{180323DC-44C4-4D98-B0E1-1192A7D7D5E3}" type="presParOf" srcId="{E1F56732-7EBD-4F45-BE0E-C5887C97E9CA}" destId="{DA11605F-537D-4F13-BEA6-0C63E664C7C6}" srcOrd="1" destOrd="0" presId="urn:microsoft.com/office/officeart/2018/2/layout/IconLabelList#5"/>
    <dgm:cxn modelId="{ED23C786-28A0-476D-BCF1-A9AF52822CC0}" type="presParOf" srcId="{E1F56732-7EBD-4F45-BE0E-C5887C97E9CA}" destId="{45A19AA9-32E2-4108-B59F-CA101FBF7C14}" srcOrd="2" destOrd="0" presId="urn:microsoft.com/office/officeart/2018/2/layout/IconLabelList#5"/>
    <dgm:cxn modelId="{DEF05461-94CC-493E-A24B-11B73A993333}" type="presParOf" srcId="{841CE98A-51DC-49CD-B280-B4D1D92B2FCB}" destId="{8A7FCF68-3541-456B-A49A-76B38FA60B7F}" srcOrd="1" destOrd="0" presId="urn:microsoft.com/office/officeart/2018/2/layout/IconLabelList#5"/>
    <dgm:cxn modelId="{810DE952-7350-4B69-A304-EC12A7B18F34}" type="presParOf" srcId="{841CE98A-51DC-49CD-B280-B4D1D92B2FCB}" destId="{3DEC357C-DB49-4EE3-B74C-B90E3E1B51AB}" srcOrd="2" destOrd="0" presId="urn:microsoft.com/office/officeart/2018/2/layout/IconLabelList#5"/>
    <dgm:cxn modelId="{7B9093D6-502A-4CCB-93E9-C4792FA382CA}" type="presParOf" srcId="{3DEC357C-DB49-4EE3-B74C-B90E3E1B51AB}" destId="{93801922-BB08-4218-A167-E260CA2E62C1}" srcOrd="0" destOrd="0" presId="urn:microsoft.com/office/officeart/2018/2/layout/IconLabelList#5"/>
    <dgm:cxn modelId="{B1E08B10-114C-498E-85C3-AA26E38D1D80}" type="presParOf" srcId="{3DEC357C-DB49-4EE3-B74C-B90E3E1B51AB}" destId="{BDFF10BF-DCB3-4951-B447-BF90857A7F99}" srcOrd="1" destOrd="0" presId="urn:microsoft.com/office/officeart/2018/2/layout/IconLabelList#5"/>
    <dgm:cxn modelId="{AB26D41F-C71E-45C1-8356-1C9C84A768B6}" type="presParOf" srcId="{3DEC357C-DB49-4EE3-B74C-B90E3E1B51AB}" destId="{8F679F18-1F2F-4697-9A5C-AAD57F1EC7B3}" srcOrd="2" destOrd="0" presId="urn:microsoft.com/office/officeart/2018/2/layout/IconLabelList#5"/>
    <dgm:cxn modelId="{4DF91146-E9CD-4BC3-ACF7-98AF005F1D46}" type="presParOf" srcId="{841CE98A-51DC-49CD-B280-B4D1D92B2FCB}" destId="{3FED2972-E93B-47DB-A530-F177C7B8C341}" srcOrd="3" destOrd="0" presId="urn:microsoft.com/office/officeart/2018/2/layout/IconLabelList#5"/>
    <dgm:cxn modelId="{6E193748-54A2-4BEE-8279-BAE151FFFCFE}" type="presParOf" srcId="{841CE98A-51DC-49CD-B280-B4D1D92B2FCB}" destId="{A985ABFF-56D1-4325-80F1-D378F219C1BC}" srcOrd="4" destOrd="0" presId="urn:microsoft.com/office/officeart/2018/2/layout/IconLabelList#5"/>
    <dgm:cxn modelId="{73B868C3-09A7-4D09-9334-41961FE794E8}" type="presParOf" srcId="{A985ABFF-56D1-4325-80F1-D378F219C1BC}" destId="{72F72824-C40B-4D19-82FE-642141B60574}" srcOrd="0" destOrd="0" presId="urn:microsoft.com/office/officeart/2018/2/layout/IconLabelList#5"/>
    <dgm:cxn modelId="{288B9679-9B7D-4525-B6EE-25E76B8B0372}" type="presParOf" srcId="{A985ABFF-56D1-4325-80F1-D378F219C1BC}" destId="{9B60D3C8-5EDA-4701-8726-D0D9F3D610B9}" srcOrd="1" destOrd="0" presId="urn:microsoft.com/office/officeart/2018/2/layout/IconLabelList#5"/>
    <dgm:cxn modelId="{2FA40DB3-CB43-429F-AA0E-6E69B1A8C694}" type="presParOf" srcId="{A985ABFF-56D1-4325-80F1-D378F219C1BC}" destId="{2D836EBB-E4FE-4CE8-B141-E06BD97AD807}" srcOrd="2" destOrd="0" presId="urn:microsoft.com/office/officeart/2018/2/layout/IconLabelList#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5EE8FA-238A-42C1-9881-ED5B50A6F93E}">
      <dsp:nvSpPr>
        <dsp:cNvPr id="0" name=""/>
        <dsp:cNvSpPr/>
      </dsp:nvSpPr>
      <dsp:spPr>
        <a:xfrm>
          <a:off x="0" y="845551"/>
          <a:ext cx="2828924" cy="1796367"/>
        </a:xfrm>
        <a:prstGeom prst="roundRect">
          <a:avLst>
            <a:gd name="adj" fmla="val 10000"/>
          </a:avLst>
        </a:prstGeom>
        <a:solidFill>
          <a:srgbClr val="7030A0"/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33DDFD-3157-4DDA-B955-E7D4C1D75314}">
      <dsp:nvSpPr>
        <dsp:cNvPr id="0" name=""/>
        <dsp:cNvSpPr/>
      </dsp:nvSpPr>
      <dsp:spPr>
        <a:xfrm>
          <a:off x="314325" y="1144160"/>
          <a:ext cx="2828924" cy="179636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/>
            <a:t>A nossa pesquisa sobre o assunto levou-nos a reconhecer diversas oportunidades para melhorar a experiência do utilizador e alargar o alcance da nossa plataforma. Ao analisarmos as necessidades e os feedbacks dos utilizadores, tornou-se evidente que existia uma procura por funcionalidades adicionais, como a criação de rotas de QR Codes, visualização detalhada de eventos e mapas associados, bem como o acesso a outras informações relevantes.</a:t>
          </a:r>
          <a:endParaRPr lang="en-US" sz="1000" kern="1200"/>
        </a:p>
      </dsp:txBody>
      <dsp:txXfrm>
        <a:off x="366939" y="1196774"/>
        <a:ext cx="2723696" cy="1691139"/>
      </dsp:txXfrm>
    </dsp:sp>
    <dsp:sp modelId="{D06E910D-698D-477A-9606-C20097D006BD}">
      <dsp:nvSpPr>
        <dsp:cNvPr id="0" name=""/>
        <dsp:cNvSpPr/>
      </dsp:nvSpPr>
      <dsp:spPr>
        <a:xfrm>
          <a:off x="3457574" y="845551"/>
          <a:ext cx="2828924" cy="1796367"/>
        </a:xfrm>
        <a:prstGeom prst="roundRect">
          <a:avLst>
            <a:gd name="adj" fmla="val 10000"/>
          </a:avLst>
        </a:prstGeom>
        <a:solidFill>
          <a:srgbClr val="7030A0"/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E33EFE-845B-4FCC-881D-5CFEEE4EFC04}">
      <dsp:nvSpPr>
        <dsp:cNvPr id="0" name=""/>
        <dsp:cNvSpPr/>
      </dsp:nvSpPr>
      <dsp:spPr>
        <a:xfrm>
          <a:off x="3771899" y="1144160"/>
          <a:ext cx="2828924" cy="179636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/>
            <a:t>Assim, decidimos desenvolver um website que permitisse aos utilizadores criar rotas personalizadas de QR Codes, facilitando a organização e o acesso a informações importantes em eventos ou locais específicos. Além disso, o website fornecerá uma interface intuitiva para a visualização detalhada de eventos, incluindo informações sobre palestrantes, horários e mapas do local, permitindo uma melhor orientação durante a participação nos eventos.</a:t>
          </a:r>
          <a:endParaRPr lang="en-US" sz="1000" kern="1200"/>
        </a:p>
      </dsp:txBody>
      <dsp:txXfrm>
        <a:off x="3824513" y="1196774"/>
        <a:ext cx="2723696" cy="1691139"/>
      </dsp:txXfrm>
    </dsp:sp>
    <dsp:sp modelId="{DE85B464-570B-48BE-9704-7C334334D4FE}">
      <dsp:nvSpPr>
        <dsp:cNvPr id="0" name=""/>
        <dsp:cNvSpPr/>
      </dsp:nvSpPr>
      <dsp:spPr>
        <a:xfrm>
          <a:off x="6915149" y="845551"/>
          <a:ext cx="2828924" cy="1796367"/>
        </a:xfrm>
        <a:prstGeom prst="roundRect">
          <a:avLst>
            <a:gd name="adj" fmla="val 10000"/>
          </a:avLst>
        </a:prstGeom>
        <a:solidFill>
          <a:srgbClr val="7030A0"/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A94880-5BEF-453E-A9E2-4FA23D570FCF}">
      <dsp:nvSpPr>
        <dsp:cNvPr id="0" name=""/>
        <dsp:cNvSpPr/>
      </dsp:nvSpPr>
      <dsp:spPr>
        <a:xfrm>
          <a:off x="7229475" y="1144160"/>
          <a:ext cx="2828924" cy="179636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/>
            <a:t>Inspirados pelo sucesso e popularidade do geocaching, decidimos modernizar e reviver esse conceito através da nossa plataforma, oferecendo uma abordagem inovadora para a organização e o acesso a informações baseadas em localização. Acreditamos que o website de apoio complementará perfeitamente a aplicação móvel QR Caching, proporcionando aos utilizadores uma experiência unificada e enriquecedora.</a:t>
          </a:r>
          <a:endParaRPr lang="en-US" sz="1000" kern="1200"/>
        </a:p>
      </dsp:txBody>
      <dsp:txXfrm>
        <a:off x="7282089" y="1196774"/>
        <a:ext cx="2723696" cy="1691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B15E74-7C03-431D-8D9D-5EB3D5DE44A0}">
      <dsp:nvSpPr>
        <dsp:cNvPr id="0" name=""/>
        <dsp:cNvSpPr/>
      </dsp:nvSpPr>
      <dsp:spPr>
        <a:xfrm>
          <a:off x="1452099" y="140733"/>
          <a:ext cx="805253" cy="8052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A19AA9-32E2-4108-B59F-CA101FBF7C14}">
      <dsp:nvSpPr>
        <dsp:cNvPr id="0" name=""/>
        <dsp:cNvSpPr/>
      </dsp:nvSpPr>
      <dsp:spPr>
        <a:xfrm>
          <a:off x="959999" y="1416233"/>
          <a:ext cx="1789453" cy="1859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100" kern="1200"/>
            <a:t>Tudo começou com uma ideia simples enquanto estávamos no IADE: criar uma aplicação para que se baseava na busca por QrCcodes no campus. Mas à medida que trabalhávamos nisso, percebemos que poderíamos ampliar o alcance para toda Lisboa. </a:t>
          </a:r>
          <a:endParaRPr lang="en-US" sz="1100" kern="1200"/>
        </a:p>
      </dsp:txBody>
      <dsp:txXfrm>
        <a:off x="959999" y="1416233"/>
        <a:ext cx="1789453" cy="1859353"/>
      </dsp:txXfrm>
    </dsp:sp>
    <dsp:sp modelId="{93801922-BB08-4218-A167-E260CA2E62C1}">
      <dsp:nvSpPr>
        <dsp:cNvPr id="0" name=""/>
        <dsp:cNvSpPr/>
      </dsp:nvSpPr>
      <dsp:spPr>
        <a:xfrm>
          <a:off x="3554706" y="140733"/>
          <a:ext cx="805253" cy="8052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679F18-1F2F-4697-9A5C-AAD57F1EC7B3}">
      <dsp:nvSpPr>
        <dsp:cNvPr id="0" name=""/>
        <dsp:cNvSpPr/>
      </dsp:nvSpPr>
      <dsp:spPr>
        <a:xfrm>
          <a:off x="3062606" y="1416233"/>
          <a:ext cx="1789453" cy="1859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100" kern="1200"/>
            <a:t>Depois de muito esforço, finalmente lançamos a app! Mas não queríamos parar por aí. Sentimos que ainda havia mais por explorar. Então, decidimos expandir a nossa marca e criar um site para acompanhar a aplicação. Queríamos oferecer mais do que apenas funcionalidades. </a:t>
          </a:r>
          <a:endParaRPr lang="en-US" sz="1100" kern="1200"/>
        </a:p>
      </dsp:txBody>
      <dsp:txXfrm>
        <a:off x="3062606" y="1416233"/>
        <a:ext cx="1789453" cy="1859353"/>
      </dsp:txXfrm>
    </dsp:sp>
    <dsp:sp modelId="{72F72824-C40B-4D19-82FE-642141B60574}">
      <dsp:nvSpPr>
        <dsp:cNvPr id="0" name=""/>
        <dsp:cNvSpPr/>
      </dsp:nvSpPr>
      <dsp:spPr>
        <a:xfrm>
          <a:off x="5657313" y="140733"/>
          <a:ext cx="805253" cy="8052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836EBB-E4FE-4CE8-B141-E06BD97AD807}">
      <dsp:nvSpPr>
        <dsp:cNvPr id="0" name=""/>
        <dsp:cNvSpPr/>
      </dsp:nvSpPr>
      <dsp:spPr>
        <a:xfrm>
          <a:off x="5165214" y="1416233"/>
          <a:ext cx="1789453" cy="1859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100" kern="1200"/>
            <a:t>E assim, com o entusiasmo renovado, mergulhamos na criação do site, prontos para levar a nossa ideia um passo adiante. E essa jornada continua, com cada novo passo nos trazendo mais perto dos nossos objetivos.</a:t>
          </a:r>
          <a:endParaRPr lang="en-US" sz="1100" kern="1200"/>
        </a:p>
      </dsp:txBody>
      <dsp:txXfrm>
        <a:off x="5165214" y="1416233"/>
        <a:ext cx="1789453" cy="18593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#5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64A5D80-CE44-80DC-9367-B1F7AEB979A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BB3626-3E57-4CD4-C025-F73713C1E9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DF4E3-D492-460B-9076-EF97EB14D7F2}" type="datetimeFigureOut">
              <a:rPr lang="pt-PT" smtClean="0"/>
              <a:t>31/05/2024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4D978-D09E-BDA8-91A8-0CC1DBCFB1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F1525-711D-2979-C85F-B2FC9B0726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339080-0A8A-4ADF-8FC6-D5397B05BD2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488325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jpe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84A05-E23E-4DE7-B6D8-9B0A7B025216}" type="datetimeFigureOut">
              <a:rPr lang="pt-PT" smtClean="0"/>
              <a:t>31/05/2024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9E251F-A1FD-489C-A682-7726847195D2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20896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E251F-A1FD-489C-A682-7726847195D2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64675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E251F-A1FD-489C-A682-7726847195D2}" type="slidenum">
              <a:rPr lang="pt-PT" smtClean="0"/>
              <a:t>32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23424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E251F-A1FD-489C-A682-7726847195D2}" type="slidenum">
              <a:rPr lang="pt-PT" smtClean="0"/>
              <a:t>35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59029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E251F-A1FD-489C-A682-7726847195D2}" type="slidenum">
              <a:rPr lang="pt-PT" smtClean="0"/>
              <a:t>38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13418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t-PT" smtClean="0"/>
              <a:t>40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E251F-A1FD-489C-A682-7726847195D2}" type="slidenum">
              <a:rPr lang="pt-PT" smtClean="0"/>
              <a:t>43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87888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t-PT" smtClean="0"/>
              <a:t>44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23710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E251F-A1FD-489C-A682-7726847195D2}" type="slidenum">
              <a:rPr lang="pt-PT" smtClean="0"/>
              <a:t>45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71077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9E251F-A1FD-489C-A682-7726847195D2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13427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891A-F6C2-4AE2-8A26-F3CE228D6D39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762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E525A-6033-43E5-B84F-043DA257A4BC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008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9626C-D7BD-49E4-9901-8C00DDE40A7B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93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5CA88-1EA5-43AB-BDFD-FF8B72D1877A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827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844E6-3C90-48C8-927D-A0C018C1D1E1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774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31AF3-78EA-4D6F-A2E9-A97EFA9790F9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922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7AF13-729E-438C-8F15-5993895215D3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31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6FC9-B78D-4113-92BB-52B13658993B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42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7D4DD-1BF1-4F5D-A80B-50FE99A51234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371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8E373594-0BB2-41F5-A768-8CBACFEF431C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854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55FEDE2-968B-43E0-9C30-1180633F0FB3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296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B6CB6332-4C05-4744-B7E3-2C27CC624249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318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10" Type="http://schemas.openxmlformats.org/officeDocument/2006/relationships/image" Target="../media/image48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diafire.com/file/utui268atntqqml/Gaspar.mp4/file" TargetMode="External"/><Relationship Id="rId2" Type="http://schemas.openxmlformats.org/officeDocument/2006/relationships/hyperlink" Target="https://www.mediafire.com/file/6chd321an531bej/Video+3.mp4/file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mediafire.com/file/680xul3psdn9gpw/David.mp4/file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pic>
        <p:nvPicPr>
          <p:cNvPr id="14" name="Picture 13" descr="A logo of a company&#10;&#10;Description automatically generated">
            <a:extLst>
              <a:ext uri="{FF2B5EF4-FFF2-40B4-BE49-F238E27FC236}">
                <a16:creationId xmlns:a16="http://schemas.microsoft.com/office/drawing/2014/main" id="{3D169225-03DB-8319-1D87-F2858F7D08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394" y="1734786"/>
            <a:ext cx="5961211" cy="2540333"/>
          </a:xfrm>
          <a:prstGeom prst="rect">
            <a:avLst/>
          </a:prstGeom>
        </p:spPr>
      </p:pic>
      <p:pic>
        <p:nvPicPr>
          <p:cNvPr id="3" name="object 4">
            <a:extLst>
              <a:ext uri="{FF2B5EF4-FFF2-40B4-BE49-F238E27FC236}">
                <a16:creationId xmlns:a16="http://schemas.microsoft.com/office/drawing/2014/main" id="{2BC219CD-5A13-CFDA-10D9-593DB4EF2F6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6019803"/>
            <a:ext cx="2308761" cy="380997"/>
          </a:xfrm>
          <a:prstGeom prst="rect">
            <a:avLst/>
          </a:prstGeom>
        </p:spPr>
      </p:pic>
      <p:sp>
        <p:nvSpPr>
          <p:cNvPr id="4" name="object 5">
            <a:extLst>
              <a:ext uri="{FF2B5EF4-FFF2-40B4-BE49-F238E27FC236}">
                <a16:creationId xmlns:a16="http://schemas.microsoft.com/office/drawing/2014/main" id="{22653214-27BB-D2EE-FF2D-6F1D074432C1}"/>
              </a:ext>
            </a:extLst>
          </p:cNvPr>
          <p:cNvSpPr txBox="1"/>
          <p:nvPr/>
        </p:nvSpPr>
        <p:spPr>
          <a:xfrm>
            <a:off x="9125585" y="5551806"/>
            <a:ext cx="306959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kern="0"/>
            </a:def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" dirty="0">
                <a:latin typeface="Calibri"/>
                <a:cs typeface="Calibri"/>
              </a:rPr>
              <a:t>Trabalho</a:t>
            </a:r>
            <a:r>
              <a:rPr sz="1800" spc="114" dirty="0">
                <a:latin typeface="Times New Roman"/>
                <a:cs typeface="Times New Roman"/>
              </a:rPr>
              <a:t> </a:t>
            </a:r>
            <a:r>
              <a:rPr sz="1800" spc="10" dirty="0">
                <a:latin typeface="Calibri"/>
                <a:cs typeface="Calibri"/>
              </a:rPr>
              <a:t>realizado</a:t>
            </a:r>
            <a:r>
              <a:rPr sz="1800" spc="13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Calibri"/>
                <a:cs typeface="Calibri"/>
              </a:rPr>
              <a:t>por:</a:t>
            </a:r>
            <a:endParaRPr sz="18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buFont typeface="Arial"/>
              <a:buChar char="•"/>
              <a:tabLst>
                <a:tab pos="299085" algn="l"/>
              </a:tabLst>
            </a:pPr>
            <a:r>
              <a:rPr sz="1800" dirty="0">
                <a:latin typeface="Calibri"/>
                <a:cs typeface="Calibri"/>
              </a:rPr>
              <a:t>João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Calibri"/>
                <a:cs typeface="Calibri"/>
              </a:rPr>
              <a:t>Moniz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60" dirty="0">
                <a:latin typeface="Calibri"/>
                <a:cs typeface="Calibri"/>
              </a:rPr>
              <a:t>-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Calibri"/>
                <a:cs typeface="Calibri"/>
              </a:rPr>
              <a:t>20220550</a:t>
            </a:r>
            <a:endParaRPr sz="18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buFont typeface="Arial"/>
              <a:buChar char="•"/>
              <a:tabLst>
                <a:tab pos="299085" algn="l"/>
              </a:tabLst>
            </a:pPr>
            <a:r>
              <a:rPr sz="1800" dirty="0">
                <a:latin typeface="Calibri"/>
                <a:cs typeface="Calibri"/>
              </a:rPr>
              <a:t>Tomás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50" dirty="0">
                <a:latin typeface="Calibri"/>
                <a:cs typeface="Calibri"/>
              </a:rPr>
              <a:t>Salgueiro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60" dirty="0">
                <a:latin typeface="Calibri"/>
                <a:cs typeface="Calibri"/>
              </a:rPr>
              <a:t>-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Calibri"/>
                <a:cs typeface="Calibri"/>
              </a:rPr>
              <a:t>20220589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F703204-455B-379F-C601-92B380C88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480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Ponto de exclamação num fundo amarelo">
            <a:extLst>
              <a:ext uri="{FF2B5EF4-FFF2-40B4-BE49-F238E27FC236}">
                <a16:creationId xmlns:a16="http://schemas.microsoft.com/office/drawing/2014/main" id="{32B6ADF7-4B95-25DD-DBC7-DF3B09F944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9A0735-F492-3D8E-6731-3D4B6EEE3FB1}"/>
              </a:ext>
            </a:extLst>
          </p:cNvPr>
          <p:cNvSpPr txBox="1"/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User Scenarios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3BA0DD1-21A8-FB99-7A94-6AC9E487110B}"/>
              </a:ext>
            </a:extLst>
          </p:cNvPr>
          <p:cNvSpPr txBox="1"/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12700">
              <a:lnSpc>
                <a:spcPct val="90000"/>
              </a:lnSpc>
              <a:spcBef>
                <a:spcPts val="100"/>
              </a:spcBef>
              <a:buFont typeface="Calibri" panose="020F0502020204030204" pitchFamily="34" charset="0"/>
            </a:pPr>
            <a:r>
              <a:rPr lang="en-US" sz="900" spc="1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Sign</a:t>
            </a:r>
            <a:r>
              <a:rPr lang="en-US" sz="900" spc="-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Up: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228600">
              <a:lnSpc>
                <a:spcPct val="90000"/>
              </a:lnSpc>
              <a:spcBef>
                <a:spcPts val="1940"/>
              </a:spcBef>
              <a:buFont typeface="Calibri" panose="020F0502020204030204" pitchFamily="34" charset="0"/>
            </a:pPr>
            <a:r>
              <a:rPr lang="en-US" sz="900" spc="1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Accesso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9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4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Registo</a:t>
            </a:r>
            <a:r>
              <a:rPr lang="en-US" sz="900" spc="1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9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criar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conta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aceda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à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registo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através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</a:t>
            </a:r>
            <a:r>
              <a:rPr lang="en-US" sz="9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nosso</a:t>
            </a:r>
            <a:r>
              <a:rPr lang="en-US" sz="900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website</a:t>
            </a:r>
            <a:r>
              <a:rPr lang="en-US" sz="9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ou</a:t>
            </a:r>
            <a:r>
              <a:rPr lang="en-US" sz="9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móvel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3556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Preenchimento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dos</a:t>
            </a:r>
            <a:r>
              <a:rPr lang="en-US" sz="9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Dados: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Complete</a:t>
            </a:r>
            <a:r>
              <a:rPr lang="en-US" sz="9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9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formulário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registo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suas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informações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pessoais</a:t>
            </a:r>
            <a:r>
              <a:rPr lang="en-US" sz="9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incluindo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nome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endereço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 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email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palavra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en-US" sz="900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passe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segura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4572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Verificação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4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Email: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Após</a:t>
            </a:r>
            <a:r>
              <a:rPr lang="en-US" sz="9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submeter</a:t>
            </a:r>
            <a:r>
              <a:rPr lang="en-US" sz="9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formulário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9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receberá</a:t>
            </a:r>
            <a:r>
              <a:rPr lang="en-US" sz="9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 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email</a:t>
            </a:r>
            <a:r>
              <a:rPr lang="en-US" sz="9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verificação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Siga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instruções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email</a:t>
            </a:r>
            <a:r>
              <a:rPr lang="en-US" sz="9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confirmar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</a:t>
            </a:r>
            <a:r>
              <a:rPr lang="en-US" sz="900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900" spc="-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conta</a:t>
            </a:r>
            <a:r>
              <a:rPr lang="en-US" sz="9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73025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Conclusão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Registo</a:t>
            </a:r>
            <a:r>
              <a:rPr lang="en-US" sz="900" spc="1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Após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verificação</a:t>
            </a:r>
            <a:r>
              <a:rPr lang="en-US" sz="9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email,</a:t>
            </a:r>
            <a:r>
              <a:rPr lang="en-US" sz="9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conta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estará</a:t>
            </a:r>
            <a:r>
              <a:rPr lang="en-US" sz="9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criada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poderá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aceder</a:t>
            </a:r>
            <a:r>
              <a:rPr lang="en-US" sz="9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aos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serviços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disponíveis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00"/>
              </a:spcBef>
              <a:buFont typeface="Calibri" panose="020F0502020204030204" pitchFamily="34" charset="0"/>
            </a:pPr>
            <a:r>
              <a:rPr lang="en-US" sz="900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Login: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39"/>
              </a:spcBef>
              <a:buFont typeface="Calibri" panose="020F0502020204030204" pitchFamily="34" charset="0"/>
            </a:pPr>
            <a:r>
              <a:rPr lang="en-US" sz="900" spc="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Acesso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9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4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Login: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aceder</a:t>
            </a:r>
            <a:r>
              <a:rPr lang="en-US" sz="9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conta</a:t>
            </a:r>
            <a:r>
              <a:rPr lang="en-US" sz="9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existente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5"/>
              </a:spcBef>
              <a:buFont typeface="Calibri" panose="020F0502020204030204" pitchFamily="34" charset="0"/>
            </a:pP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visite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9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login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nosso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website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ou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r>
              <a:rPr lang="en-US" sz="9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móvel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183515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3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Inserção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3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Credenciais</a:t>
            </a:r>
            <a:r>
              <a:rPr lang="en-US" sz="900" spc="1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Introduza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seu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endereço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email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palavra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en-US" sz="900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passe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nos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campos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correspondentes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508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14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Autenticação</a:t>
            </a:r>
            <a:r>
              <a:rPr lang="en-US" sz="900" spc="114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Clique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botão</a:t>
            </a:r>
            <a:r>
              <a:rPr lang="en-US" sz="9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 login</a:t>
            </a:r>
            <a:r>
              <a:rPr lang="en-US" sz="9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aguarde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autenticação</a:t>
            </a:r>
            <a:r>
              <a:rPr lang="en-US" sz="9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dos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seus</a:t>
            </a:r>
            <a:r>
              <a:rPr lang="en-US" sz="900" spc="-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dados.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18542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Acesso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9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2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Conta</a:t>
            </a:r>
            <a:r>
              <a:rPr lang="en-US" sz="900" spc="1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9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Após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autenticação</a:t>
            </a:r>
            <a:r>
              <a:rPr lang="en-US" sz="9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bem-</a:t>
            </a:r>
            <a:r>
              <a:rPr lang="en-US" sz="900" spc="7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sucedida</a:t>
            </a:r>
            <a:r>
              <a:rPr lang="en-US" sz="900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será</a:t>
            </a:r>
            <a:r>
              <a:rPr lang="en-US" sz="9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redirecionado</a:t>
            </a:r>
            <a:r>
              <a:rPr lang="en-US" sz="9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conta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onde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poderá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utilizar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serviços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disponíveis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15BE2-F169-9F54-7827-6AB47CE0E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076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Ponto de exclamação num fundo amarelo">
            <a:extLst>
              <a:ext uri="{FF2B5EF4-FFF2-40B4-BE49-F238E27FC236}">
                <a16:creationId xmlns:a16="http://schemas.microsoft.com/office/drawing/2014/main" id="{32B6ADF7-4B95-25DD-DBC7-DF3B09F944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9A0735-F492-3D8E-6731-3D4B6EEE3FB1}"/>
              </a:ext>
            </a:extLst>
          </p:cNvPr>
          <p:cNvSpPr txBox="1"/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User Scenarios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BD49629-DBC9-B73E-6687-62EAB90EC6E2}"/>
              </a:ext>
            </a:extLst>
          </p:cNvPr>
          <p:cNvSpPr txBox="1"/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12700">
              <a:lnSpc>
                <a:spcPct val="90000"/>
              </a:lnSpc>
              <a:spcBef>
                <a:spcPts val="100"/>
              </a:spcBef>
              <a:buFont typeface="Calibri" panose="020F0502020204030204" pitchFamily="34" charset="0"/>
            </a:pPr>
            <a:r>
              <a:rPr lang="en-US" sz="1100" b="1" spc="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Criação</a:t>
            </a:r>
            <a:r>
              <a:rPr lang="en-US" sz="1100" spc="-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14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1100" spc="-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</a:t>
            </a:r>
            <a:r>
              <a:rPr lang="en-US" sz="1100" spc="-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100" spc="-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ǪR</a:t>
            </a:r>
            <a:r>
              <a:rPr lang="en-US" sz="1100" spc="-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100" spc="-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2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pelo</a:t>
            </a:r>
            <a:r>
              <a:rPr lang="en-US" sz="1100" spc="-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Utilizador</a:t>
            </a:r>
            <a:r>
              <a:rPr lang="en-US" sz="1100" b="1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485140">
              <a:lnSpc>
                <a:spcPct val="90000"/>
              </a:lnSpc>
              <a:spcBef>
                <a:spcPts val="1940"/>
              </a:spcBef>
              <a:buFont typeface="Calibri" panose="020F0502020204030204" pitchFamily="34" charset="0"/>
            </a:pPr>
            <a:r>
              <a:rPr lang="en-US" sz="1100" b="1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0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Inicial</a:t>
            </a:r>
            <a:r>
              <a:rPr lang="en-US" sz="1100" b="1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11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inicial</a:t>
            </a:r>
            <a:r>
              <a:rPr lang="en-US" sz="11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11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localize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clique</a:t>
            </a:r>
            <a:r>
              <a:rPr lang="en-US" sz="11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</a:t>
            </a:r>
            <a:r>
              <a:rPr lang="en-US" sz="11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botão</a:t>
            </a:r>
            <a:r>
              <a:rPr lang="en-US" sz="11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Criar</a:t>
            </a:r>
            <a:r>
              <a:rPr lang="en-US" sz="1100" spc="1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Rota".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87249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1100" b="1" spc="10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Redireccionamento</a:t>
            </a:r>
            <a:r>
              <a:rPr lang="en-US" sz="11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11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9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Adição</a:t>
            </a:r>
            <a:r>
              <a:rPr lang="en-US" sz="1100" spc="-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ǪR</a:t>
            </a:r>
            <a:r>
              <a:rPr lang="en-US" sz="1100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Codes:</a:t>
            </a:r>
            <a:r>
              <a:rPr lang="en-US" sz="11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Após</a:t>
            </a:r>
            <a:r>
              <a:rPr lang="en-US" sz="11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clicar</a:t>
            </a:r>
            <a:r>
              <a:rPr lang="en-US" sz="11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</a:t>
            </a:r>
            <a:r>
              <a:rPr lang="en-US" sz="11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botão</a:t>
            </a:r>
            <a:r>
              <a:rPr lang="en-US" sz="11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Criar</a:t>
            </a:r>
            <a:r>
              <a:rPr lang="en-US" sz="11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Rota",</a:t>
            </a:r>
            <a:r>
              <a:rPr lang="en-US" sz="11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você</a:t>
            </a:r>
            <a:r>
              <a:rPr lang="en-US" sz="11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-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será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5080">
              <a:lnSpc>
                <a:spcPct val="90000"/>
              </a:lnSpc>
              <a:buFont typeface="Calibri" panose="020F0502020204030204" pitchFamily="34" charset="0"/>
            </a:pP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redirecionado</a:t>
            </a:r>
            <a:r>
              <a:rPr lang="en-US" sz="11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11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outra</a:t>
            </a:r>
            <a:r>
              <a:rPr lang="en-US" sz="11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11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onde</a:t>
            </a:r>
            <a:r>
              <a:rPr lang="en-US" sz="11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poderá</a:t>
            </a:r>
            <a:r>
              <a:rPr lang="en-US" sz="11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realizar</a:t>
            </a:r>
            <a:r>
              <a:rPr lang="en-US" sz="11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11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busca</a:t>
            </a:r>
            <a:r>
              <a:rPr lang="en-US" sz="11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por</a:t>
            </a:r>
            <a:r>
              <a:rPr lang="en-US" sz="11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1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Codes,</a:t>
            </a:r>
            <a:r>
              <a:rPr lang="en-US" sz="11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11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poderá</a:t>
            </a:r>
            <a:r>
              <a:rPr lang="en-US" sz="11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adicionar</a:t>
            </a:r>
            <a:r>
              <a:rPr lang="en-US" sz="11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11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11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4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lista</a:t>
            </a:r>
            <a:r>
              <a:rPr lang="en-US" sz="11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38735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1100" b="1" spc="13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Busca</a:t>
            </a:r>
            <a:r>
              <a:rPr lang="en-US" sz="11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1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9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Adição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ǪR</a:t>
            </a:r>
            <a:r>
              <a:rPr lang="en-US" sz="11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Codes:</a:t>
            </a:r>
            <a:r>
              <a:rPr lang="en-US" sz="11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Utilize</a:t>
            </a:r>
            <a:r>
              <a:rPr lang="en-US" sz="11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1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funcionalidade</a:t>
            </a:r>
            <a:r>
              <a:rPr lang="en-US" sz="11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 </a:t>
            </a:r>
            <a:r>
              <a:rPr lang="en-US" sz="1100" spc="9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busca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11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encontrar</a:t>
            </a:r>
            <a:r>
              <a:rPr lang="en-US" sz="11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1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desejados</a:t>
            </a:r>
            <a:r>
              <a:rPr lang="en-US" sz="11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Após</a:t>
            </a:r>
            <a:r>
              <a:rPr lang="en-US" sz="11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encontrar</a:t>
            </a:r>
            <a:r>
              <a:rPr lang="en-US" sz="11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</a:t>
            </a:r>
            <a:r>
              <a:rPr lang="en-US" sz="11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QrCode</a:t>
            </a:r>
            <a:r>
              <a:rPr lang="en-US" sz="11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relevante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11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adicione</a:t>
            </a:r>
            <a:r>
              <a:rPr lang="en-US" sz="11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11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lista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1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1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1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</a:t>
            </a:r>
            <a:r>
              <a:rPr lang="en-US" sz="11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rota.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19939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1100" b="1" spc="14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Conclusão</a:t>
            </a:r>
            <a:r>
              <a:rPr lang="en-US" sz="11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Lista</a:t>
            </a:r>
            <a:r>
              <a:rPr lang="en-US" sz="11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1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ǪR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Codes: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Continue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adicionando</a:t>
            </a:r>
            <a:r>
              <a:rPr lang="en-US" sz="11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 </a:t>
            </a:r>
            <a:r>
              <a:rPr lang="en-US" sz="11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1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lista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até</a:t>
            </a:r>
            <a:r>
              <a:rPr lang="en-US" sz="11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</a:t>
            </a:r>
            <a:r>
              <a:rPr lang="en-US" sz="11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todos</a:t>
            </a:r>
            <a:r>
              <a:rPr lang="en-US" sz="11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1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desejados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estejam</a:t>
            </a:r>
            <a:r>
              <a:rPr lang="en-US" sz="11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incluídos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na</a:t>
            </a:r>
            <a:r>
              <a:rPr lang="en-US" sz="11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rota.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137795">
              <a:lnSpc>
                <a:spcPct val="90000"/>
              </a:lnSpc>
              <a:spcBef>
                <a:spcPts val="1925"/>
              </a:spcBef>
              <a:buFont typeface="Calibri" panose="020F0502020204030204" pitchFamily="34" charset="0"/>
            </a:pPr>
            <a:r>
              <a:rPr lang="en-US" sz="1100" b="1" spc="13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Criação</a:t>
            </a:r>
            <a:r>
              <a:rPr lang="en-US" sz="1100" spc="-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11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7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Melhor</a:t>
            </a:r>
            <a:r>
              <a:rPr lang="en-US" sz="11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Rota:</a:t>
            </a:r>
            <a:r>
              <a:rPr lang="en-US" sz="11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Após</a:t>
            </a:r>
            <a:r>
              <a:rPr lang="en-US" sz="11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concluir</a:t>
            </a:r>
            <a:r>
              <a:rPr lang="en-US" sz="11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1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lista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1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Codes,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</a:t>
            </a:r>
            <a:r>
              <a:rPr lang="en-US" sz="11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melhor</a:t>
            </a:r>
            <a:r>
              <a:rPr lang="en-US" sz="11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</a:t>
            </a:r>
            <a:r>
              <a:rPr lang="en-US" sz="11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será</a:t>
            </a:r>
            <a:r>
              <a:rPr lang="en-US" sz="11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automaticamente</a:t>
            </a:r>
            <a:r>
              <a:rPr lang="en-US" sz="11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criada</a:t>
            </a:r>
            <a:r>
              <a:rPr lang="en-US" sz="11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</a:t>
            </a:r>
            <a:r>
              <a:rPr lang="en-US" sz="11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</a:t>
            </a:r>
            <a:r>
              <a:rPr lang="en-US" sz="11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4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nos</a:t>
            </a:r>
            <a:r>
              <a:rPr lang="en-US" sz="11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critérios</a:t>
            </a:r>
            <a:r>
              <a:rPr lang="en-US" sz="1100" spc="2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definidos</a:t>
            </a:r>
            <a:r>
              <a:rPr lang="en-US" sz="11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57023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1100" b="1" spc="9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Verificação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11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</a:t>
            </a:r>
            <a:r>
              <a:rPr lang="en-US" sz="11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Criada</a:t>
            </a:r>
            <a:r>
              <a:rPr lang="en-US" sz="1100" b="1" spc="1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11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Verifique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</a:t>
            </a:r>
            <a:r>
              <a:rPr lang="en-US" sz="11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1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criada</a:t>
            </a:r>
            <a:r>
              <a:rPr lang="en-US" sz="11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corresponde</a:t>
            </a:r>
            <a:r>
              <a:rPr lang="en-US" sz="11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às</a:t>
            </a:r>
            <a:r>
              <a:rPr lang="en-US" sz="11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suas</a:t>
            </a:r>
            <a:r>
              <a:rPr lang="en-US" sz="11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expectativas</a:t>
            </a:r>
            <a:r>
              <a:rPr lang="en-US" sz="11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1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</a:t>
            </a:r>
            <a:r>
              <a:rPr lang="en-US" sz="11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11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1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1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estão</a:t>
            </a:r>
            <a:r>
              <a:rPr lang="en-US" sz="11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organizados</a:t>
            </a:r>
            <a:r>
              <a:rPr lang="en-US" sz="1100" spc="1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11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maneira</a:t>
            </a:r>
            <a:r>
              <a:rPr lang="en-US" sz="1100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desejada</a:t>
            </a:r>
            <a:r>
              <a:rPr lang="en-US" sz="11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57785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1100" b="1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Finalização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11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3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Criação</a:t>
            </a:r>
            <a:r>
              <a:rPr lang="en-US" sz="11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b="1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Rota: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11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vez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satisfeito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</a:t>
            </a:r>
            <a:r>
              <a:rPr lang="en-US" sz="11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1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 </a:t>
            </a:r>
            <a:r>
              <a:rPr lang="en-US" sz="11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criada</a:t>
            </a:r>
            <a:r>
              <a:rPr lang="en-US" sz="11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conclua</a:t>
            </a:r>
            <a:r>
              <a:rPr lang="en-US" sz="11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11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processo</a:t>
            </a:r>
            <a:r>
              <a:rPr lang="en-US" sz="11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1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7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criação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1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</a:t>
            </a:r>
            <a:r>
              <a:rPr lang="en-US" sz="11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1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aguarde</a:t>
            </a:r>
            <a:r>
              <a:rPr lang="en-US" sz="11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confirmação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11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11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6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criação</a:t>
            </a:r>
            <a:r>
              <a:rPr lang="en-US" sz="11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bem-</a:t>
            </a:r>
            <a:r>
              <a:rPr lang="en-US" sz="1100" spc="6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sucedida</a:t>
            </a:r>
            <a:r>
              <a:rPr lang="en-US" sz="11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00"/>
              </a:spcBef>
              <a:buFont typeface="Calibri" panose="020F0502020204030204" pitchFamily="34" charset="0"/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FB08AE-AF8B-118A-2570-0C47C696E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449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2B36FA-2861-CA53-D8DE-909FB5358EA4}"/>
              </a:ext>
            </a:extLst>
          </p:cNvPr>
          <p:cNvSpPr txBox="1"/>
          <p:nvPr/>
        </p:nvSpPr>
        <p:spPr>
          <a:xfrm>
            <a:off x="5116783" y="516835"/>
            <a:ext cx="5977937" cy="16665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0" spc="-5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Audience</a:t>
            </a:r>
            <a:endParaRPr lang="en-US" sz="4000" spc="-5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Pessoas colocada num campo de relva e gostas do sol">
            <a:extLst>
              <a:ext uri="{FF2B5EF4-FFF2-40B4-BE49-F238E27FC236}">
                <a16:creationId xmlns:a16="http://schemas.microsoft.com/office/drawing/2014/main" id="{A1C25B5C-0A20-B7A2-C106-4C447E5F77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731" r="17690" b="-1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7B618A9-78F6-032B-2BFD-905FB4D14D59}"/>
              </a:ext>
            </a:extLst>
          </p:cNvPr>
          <p:cNvSpPr txBox="1"/>
          <p:nvPr/>
        </p:nvSpPr>
        <p:spPr>
          <a:xfrm>
            <a:off x="5116784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12065" marR="89535">
              <a:lnSpc>
                <a:spcPct val="90000"/>
              </a:lnSpc>
              <a:spcBef>
                <a:spcPts val="100"/>
              </a:spcBef>
              <a:buFont typeface="Calibri" panose="020F0502020204030204" pitchFamily="34" charset="0"/>
            </a:pPr>
            <a:r>
              <a:rPr lang="en-US" sz="1000" b="1" spc="120" dirty="0" err="1">
                <a:solidFill>
                  <a:srgbClr val="FFFFFF"/>
                </a:solidFill>
              </a:rPr>
              <a:t>Utilizadores</a:t>
            </a:r>
            <a:r>
              <a:rPr lang="en-US" sz="1000" spc="-80" dirty="0">
                <a:solidFill>
                  <a:srgbClr val="FFFFFF"/>
                </a:solidFill>
              </a:rPr>
              <a:t> </a:t>
            </a:r>
            <a:r>
              <a:rPr lang="en-US" sz="1000" b="1" spc="120" dirty="0" err="1">
                <a:solidFill>
                  <a:srgbClr val="FFFFFF"/>
                </a:solidFill>
              </a:rPr>
              <a:t>Finais</a:t>
            </a:r>
            <a:r>
              <a:rPr lang="en-US" sz="1000" b="1" spc="120" dirty="0">
                <a:solidFill>
                  <a:srgbClr val="FFFFFF"/>
                </a:solidFill>
              </a:rPr>
              <a:t>:</a:t>
            </a:r>
            <a:r>
              <a:rPr lang="en-US" sz="1000" spc="-110" dirty="0">
                <a:solidFill>
                  <a:srgbClr val="FFFFFF"/>
                </a:solidFill>
              </a:rPr>
              <a:t> </a:t>
            </a:r>
            <a:r>
              <a:rPr lang="en-US" sz="1000" spc="70" dirty="0">
                <a:solidFill>
                  <a:srgbClr val="FFFFFF"/>
                </a:solidFill>
              </a:rPr>
              <a:t>Este</a:t>
            </a:r>
            <a:r>
              <a:rPr lang="en-US" sz="1000" spc="-4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grupo</a:t>
            </a:r>
            <a:r>
              <a:rPr lang="en-US" sz="1000" spc="-75" dirty="0">
                <a:solidFill>
                  <a:srgbClr val="FFFFFF"/>
                </a:solidFill>
              </a:rPr>
              <a:t> </a:t>
            </a:r>
            <a:r>
              <a:rPr lang="en-US" sz="1000" spc="75" dirty="0" err="1">
                <a:solidFill>
                  <a:srgbClr val="FFFFFF"/>
                </a:solidFill>
              </a:rPr>
              <a:t>consiste</a:t>
            </a:r>
            <a:r>
              <a:rPr lang="en-US" sz="1000" spc="-75" dirty="0">
                <a:solidFill>
                  <a:srgbClr val="FFFFFF"/>
                </a:solidFill>
              </a:rPr>
              <a:t> </a:t>
            </a:r>
            <a:r>
              <a:rPr lang="en-US" sz="1000" spc="70" dirty="0" err="1">
                <a:solidFill>
                  <a:srgbClr val="FFFFFF"/>
                </a:solidFill>
              </a:rPr>
              <a:t>em</a:t>
            </a:r>
            <a:r>
              <a:rPr lang="en-US" sz="1000" spc="-50" dirty="0">
                <a:solidFill>
                  <a:srgbClr val="FFFFFF"/>
                </a:solidFill>
              </a:rPr>
              <a:t> </a:t>
            </a:r>
            <a:r>
              <a:rPr lang="en-US" sz="1000" spc="100" dirty="0" err="1">
                <a:solidFill>
                  <a:srgbClr val="FFFFFF"/>
                </a:solidFill>
              </a:rPr>
              <a:t>pessoas</a:t>
            </a:r>
            <a:r>
              <a:rPr lang="en-US" sz="1000" spc="-50" dirty="0">
                <a:solidFill>
                  <a:srgbClr val="FFFFFF"/>
                </a:solidFill>
              </a:rPr>
              <a:t> </a:t>
            </a:r>
            <a:r>
              <a:rPr lang="en-US" sz="1000" spc="-25" dirty="0">
                <a:solidFill>
                  <a:srgbClr val="FFFFFF"/>
                </a:solidFill>
              </a:rPr>
              <a:t>que </a:t>
            </a:r>
            <a:r>
              <a:rPr lang="en-US" sz="1000" dirty="0" err="1">
                <a:solidFill>
                  <a:srgbClr val="FFFFFF"/>
                </a:solidFill>
              </a:rPr>
              <a:t>utilizam</a:t>
            </a:r>
            <a:r>
              <a:rPr lang="en-US" sz="1000" spc="6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o</a:t>
            </a:r>
            <a:r>
              <a:rPr lang="en-US" sz="1000" spc="90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website</a:t>
            </a:r>
            <a:r>
              <a:rPr lang="en-US" sz="1000" spc="9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para</a:t>
            </a:r>
            <a:r>
              <a:rPr lang="en-US" sz="1000" spc="95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criar</a:t>
            </a:r>
            <a:r>
              <a:rPr lang="en-US" sz="1000" spc="8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rotas</a:t>
            </a:r>
            <a:r>
              <a:rPr lang="en-US" sz="1000" spc="105" dirty="0">
                <a:solidFill>
                  <a:srgbClr val="FFFFFF"/>
                </a:solidFill>
              </a:rPr>
              <a:t> </a:t>
            </a:r>
            <a:r>
              <a:rPr lang="en-US" sz="1000" spc="65" dirty="0" err="1">
                <a:solidFill>
                  <a:srgbClr val="FFFFFF"/>
                </a:solidFill>
              </a:rPr>
              <a:t>personalizadas</a:t>
            </a:r>
            <a:r>
              <a:rPr lang="en-US" sz="1000" spc="6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de</a:t>
            </a:r>
            <a:r>
              <a:rPr lang="en-US" sz="1000" spc="95" dirty="0">
                <a:solidFill>
                  <a:srgbClr val="FFFFFF"/>
                </a:solidFill>
              </a:rPr>
              <a:t> </a:t>
            </a:r>
            <a:r>
              <a:rPr lang="en-US" sz="1000" spc="80" dirty="0">
                <a:solidFill>
                  <a:srgbClr val="FFFFFF"/>
                </a:solidFill>
              </a:rPr>
              <a:t>QR </a:t>
            </a:r>
            <a:r>
              <a:rPr lang="en-US" sz="1000" spc="105" dirty="0">
                <a:solidFill>
                  <a:srgbClr val="FFFFFF"/>
                </a:solidFill>
              </a:rPr>
              <a:t>Codes,</a:t>
            </a:r>
            <a:r>
              <a:rPr lang="en-US" sz="1000" spc="10" dirty="0">
                <a:solidFill>
                  <a:srgbClr val="FFFFFF"/>
                </a:solidFill>
              </a:rPr>
              <a:t> </a:t>
            </a:r>
            <a:r>
              <a:rPr lang="en-US" sz="1000" spc="10" dirty="0" err="1">
                <a:solidFill>
                  <a:srgbClr val="FFFFFF"/>
                </a:solidFill>
              </a:rPr>
              <a:t>explorar</a:t>
            </a:r>
            <a:r>
              <a:rPr lang="en-US" sz="1000" spc="10" dirty="0">
                <a:solidFill>
                  <a:srgbClr val="FFFFFF"/>
                </a:solidFill>
              </a:rPr>
              <a:t> </a:t>
            </a:r>
            <a:r>
              <a:rPr lang="en-US" sz="1000" spc="10" dirty="0" err="1">
                <a:solidFill>
                  <a:srgbClr val="FFFFFF"/>
                </a:solidFill>
              </a:rPr>
              <a:t>eventos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spc="10" dirty="0">
                <a:solidFill>
                  <a:srgbClr val="FFFFFF"/>
                </a:solidFill>
              </a:rPr>
              <a:t>e </a:t>
            </a:r>
            <a:r>
              <a:rPr lang="en-US" sz="1000" spc="90" dirty="0" err="1">
                <a:solidFill>
                  <a:srgbClr val="FFFFFF"/>
                </a:solidFill>
              </a:rPr>
              <a:t>locais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spc="10" dirty="0">
                <a:solidFill>
                  <a:srgbClr val="FFFFFF"/>
                </a:solidFill>
              </a:rPr>
              <a:t>de</a:t>
            </a:r>
            <a:r>
              <a:rPr lang="en-US" sz="1000" spc="20" dirty="0">
                <a:solidFill>
                  <a:srgbClr val="FFFFFF"/>
                </a:solidFill>
              </a:rPr>
              <a:t> </a:t>
            </a:r>
            <a:r>
              <a:rPr lang="en-US" sz="1000" spc="10" dirty="0">
                <a:solidFill>
                  <a:srgbClr val="FFFFFF"/>
                </a:solidFill>
              </a:rPr>
              <a:t>interesse,</a:t>
            </a:r>
            <a:r>
              <a:rPr lang="en-US" sz="1000" spc="15" dirty="0">
                <a:solidFill>
                  <a:srgbClr val="FFFFFF"/>
                </a:solidFill>
              </a:rPr>
              <a:t> </a:t>
            </a:r>
            <a:r>
              <a:rPr lang="en-US" sz="1000" spc="10" dirty="0">
                <a:solidFill>
                  <a:srgbClr val="FFFFFF"/>
                </a:solidFill>
              </a:rPr>
              <a:t>e</a:t>
            </a:r>
            <a:r>
              <a:rPr lang="en-US" sz="1000" spc="20" dirty="0">
                <a:solidFill>
                  <a:srgbClr val="FFFFFF"/>
                </a:solidFill>
              </a:rPr>
              <a:t> </a:t>
            </a:r>
            <a:r>
              <a:rPr lang="en-US" sz="1000" spc="90" dirty="0">
                <a:solidFill>
                  <a:srgbClr val="FFFFFF"/>
                </a:solidFill>
              </a:rPr>
              <a:t>acessar </a:t>
            </a:r>
            <a:r>
              <a:rPr lang="en-US" sz="1000" spc="55" dirty="0" err="1">
                <a:solidFill>
                  <a:srgbClr val="FFFFFF"/>
                </a:solidFill>
              </a:rPr>
              <a:t>informações</a:t>
            </a:r>
            <a:r>
              <a:rPr lang="en-US" sz="1000" spc="-30" dirty="0">
                <a:solidFill>
                  <a:srgbClr val="FFFFFF"/>
                </a:solidFill>
              </a:rPr>
              <a:t> </a:t>
            </a:r>
            <a:r>
              <a:rPr lang="en-US" sz="1000" spc="20" dirty="0" err="1">
                <a:solidFill>
                  <a:srgbClr val="FFFFFF"/>
                </a:solidFill>
              </a:rPr>
              <a:t>relevantes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spc="50" dirty="0" err="1">
                <a:solidFill>
                  <a:srgbClr val="FFFFFF"/>
                </a:solidFill>
              </a:rPr>
              <a:t>sobre</a:t>
            </a:r>
            <a:r>
              <a:rPr lang="en-US" sz="1000" spc="5" dirty="0">
                <a:solidFill>
                  <a:srgbClr val="FFFFFF"/>
                </a:solidFill>
              </a:rPr>
              <a:t> </a:t>
            </a:r>
            <a:r>
              <a:rPr lang="en-US" sz="1000" spc="70" dirty="0" err="1">
                <a:solidFill>
                  <a:srgbClr val="FFFFFF"/>
                </a:solidFill>
              </a:rPr>
              <a:t>eles</a:t>
            </a:r>
            <a:r>
              <a:rPr lang="en-US" sz="1000" spc="70" dirty="0">
                <a:solidFill>
                  <a:srgbClr val="FFFFFF"/>
                </a:solidFill>
              </a:rPr>
              <a:t>.</a:t>
            </a:r>
            <a:r>
              <a:rPr lang="en-US" sz="1000" spc="-10" dirty="0">
                <a:solidFill>
                  <a:srgbClr val="FFFFFF"/>
                </a:solidFill>
              </a:rPr>
              <a:t> </a:t>
            </a:r>
            <a:r>
              <a:rPr lang="en-US" sz="1000" spc="150" dirty="0" err="1">
                <a:solidFill>
                  <a:srgbClr val="FFFFFF"/>
                </a:solidFill>
              </a:rPr>
              <a:t>Os</a:t>
            </a:r>
            <a:r>
              <a:rPr lang="en-US" sz="1000" spc="5" dirty="0">
                <a:solidFill>
                  <a:srgbClr val="FFFFFF"/>
                </a:solidFill>
              </a:rPr>
              <a:t> </a:t>
            </a:r>
            <a:r>
              <a:rPr lang="en-US" sz="1000" spc="20" dirty="0" err="1">
                <a:solidFill>
                  <a:srgbClr val="FFFFFF"/>
                </a:solidFill>
              </a:rPr>
              <a:t>utilizadores</a:t>
            </a:r>
            <a:r>
              <a:rPr lang="en-US" sz="1000" spc="-15" dirty="0">
                <a:solidFill>
                  <a:srgbClr val="FFFFFF"/>
                </a:solidFill>
              </a:rPr>
              <a:t> </a:t>
            </a:r>
            <a:r>
              <a:rPr lang="en-US" sz="1000" spc="40" dirty="0" err="1">
                <a:solidFill>
                  <a:srgbClr val="FFFFFF"/>
                </a:solidFill>
              </a:rPr>
              <a:t>finais</a:t>
            </a:r>
            <a:r>
              <a:rPr lang="en-US" sz="1000" spc="40" dirty="0">
                <a:solidFill>
                  <a:srgbClr val="FFFFFF"/>
                </a:solidFill>
              </a:rPr>
              <a:t> </a:t>
            </a:r>
            <a:r>
              <a:rPr lang="en-US" sz="1000" spc="55" dirty="0" err="1">
                <a:solidFill>
                  <a:srgbClr val="FFFFFF"/>
                </a:solidFill>
              </a:rPr>
              <a:t>podem</a:t>
            </a:r>
            <a:r>
              <a:rPr lang="en-US" sz="1000" spc="-5" dirty="0">
                <a:solidFill>
                  <a:srgbClr val="FFFFFF"/>
                </a:solidFill>
              </a:rPr>
              <a:t> </a:t>
            </a:r>
            <a:r>
              <a:rPr lang="en-US" sz="1000" spc="45" dirty="0" err="1">
                <a:solidFill>
                  <a:srgbClr val="FFFFFF"/>
                </a:solidFill>
              </a:rPr>
              <a:t>incluir</a:t>
            </a:r>
            <a:r>
              <a:rPr lang="en-US" sz="1000" spc="-60" dirty="0">
                <a:solidFill>
                  <a:srgbClr val="FFFFFF"/>
                </a:solidFill>
              </a:rPr>
              <a:t> </a:t>
            </a:r>
            <a:r>
              <a:rPr lang="en-US" sz="1000" spc="50" dirty="0" err="1">
                <a:solidFill>
                  <a:srgbClr val="FFFFFF"/>
                </a:solidFill>
              </a:rPr>
              <a:t>turistas</a:t>
            </a:r>
            <a:r>
              <a:rPr lang="en-US" sz="1000" spc="50" dirty="0">
                <a:solidFill>
                  <a:srgbClr val="FFFFFF"/>
                </a:solidFill>
              </a:rPr>
              <a:t>,</a:t>
            </a:r>
            <a:r>
              <a:rPr lang="en-US" sz="1000" spc="-5" dirty="0">
                <a:solidFill>
                  <a:srgbClr val="FFFFFF"/>
                </a:solidFill>
              </a:rPr>
              <a:t> </a:t>
            </a:r>
            <a:r>
              <a:rPr lang="en-US" sz="1000" spc="10" dirty="0" err="1">
                <a:solidFill>
                  <a:srgbClr val="FFFFFF"/>
                </a:solidFill>
              </a:rPr>
              <a:t>viajantes</a:t>
            </a:r>
            <a:r>
              <a:rPr lang="en-US" sz="1000" spc="10" dirty="0">
                <a:solidFill>
                  <a:srgbClr val="FFFFFF"/>
                </a:solidFill>
              </a:rPr>
              <a:t>,</a:t>
            </a:r>
            <a:r>
              <a:rPr lang="en-US" sz="1000" spc="-25" dirty="0">
                <a:solidFill>
                  <a:srgbClr val="FFFFFF"/>
                </a:solidFill>
              </a:rPr>
              <a:t> </a:t>
            </a:r>
            <a:r>
              <a:rPr lang="en-US" sz="1000" spc="45" dirty="0" err="1">
                <a:solidFill>
                  <a:srgbClr val="FFFFFF"/>
                </a:solidFill>
              </a:rPr>
              <a:t>residentes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spc="90" dirty="0" err="1">
                <a:solidFill>
                  <a:srgbClr val="FFFFFF"/>
                </a:solidFill>
              </a:rPr>
              <a:t>locais</a:t>
            </a:r>
            <a:r>
              <a:rPr lang="en-US" sz="1000" spc="-25" dirty="0">
                <a:solidFill>
                  <a:srgbClr val="FFFFFF"/>
                </a:solidFill>
              </a:rPr>
              <a:t> </a:t>
            </a:r>
            <a:r>
              <a:rPr lang="en-US" sz="1000" spc="-50" dirty="0">
                <a:solidFill>
                  <a:srgbClr val="FFFFFF"/>
                </a:solidFill>
              </a:rPr>
              <a:t>e </a:t>
            </a:r>
            <a:r>
              <a:rPr lang="en-US" sz="1000" spc="65" dirty="0" err="1">
                <a:solidFill>
                  <a:srgbClr val="FFFFFF"/>
                </a:solidFill>
              </a:rPr>
              <a:t>entusiastas</a:t>
            </a:r>
            <a:r>
              <a:rPr lang="en-US" sz="1000" spc="5" dirty="0">
                <a:solidFill>
                  <a:srgbClr val="FFFFFF"/>
                </a:solidFill>
              </a:rPr>
              <a:t> </a:t>
            </a:r>
            <a:r>
              <a:rPr lang="en-US" sz="1000" spc="20" dirty="0">
                <a:solidFill>
                  <a:srgbClr val="FFFFFF"/>
                </a:solidFill>
              </a:rPr>
              <a:t>de</a:t>
            </a:r>
            <a:r>
              <a:rPr lang="en-US" sz="1000" spc="5" dirty="0">
                <a:solidFill>
                  <a:srgbClr val="FFFFFF"/>
                </a:solidFill>
              </a:rPr>
              <a:t> </a:t>
            </a:r>
            <a:r>
              <a:rPr lang="en-US" sz="1000" spc="20" dirty="0" err="1">
                <a:solidFill>
                  <a:srgbClr val="FFFFFF"/>
                </a:solidFill>
              </a:rPr>
              <a:t>atividades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spc="60" dirty="0" err="1">
                <a:solidFill>
                  <a:srgbClr val="FFFFFF"/>
                </a:solidFill>
              </a:rPr>
              <a:t>ao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spc="20" dirty="0" err="1">
                <a:solidFill>
                  <a:srgbClr val="FFFFFF"/>
                </a:solidFill>
              </a:rPr>
              <a:t>ar</a:t>
            </a:r>
            <a:r>
              <a:rPr lang="en-US" sz="1000" spc="10" dirty="0">
                <a:solidFill>
                  <a:srgbClr val="FFFFFF"/>
                </a:solidFill>
              </a:rPr>
              <a:t> </a:t>
            </a:r>
            <a:r>
              <a:rPr lang="en-US" sz="1000" spc="-10" dirty="0">
                <a:solidFill>
                  <a:srgbClr val="FFFFFF"/>
                </a:solidFill>
              </a:rPr>
              <a:t>livre.</a:t>
            </a:r>
          </a:p>
          <a:p>
            <a:pPr marL="12065" marR="5080">
              <a:lnSpc>
                <a:spcPct val="90000"/>
              </a:lnSpc>
              <a:spcBef>
                <a:spcPts val="2160"/>
              </a:spcBef>
              <a:buFont typeface="Calibri" panose="020F0502020204030204" pitchFamily="34" charset="0"/>
            </a:pPr>
            <a:r>
              <a:rPr lang="en-US" sz="1000" b="1" spc="110" dirty="0" err="1">
                <a:solidFill>
                  <a:srgbClr val="FFFFFF"/>
                </a:solidFill>
              </a:rPr>
              <a:t>Administradores</a:t>
            </a:r>
            <a:r>
              <a:rPr lang="en-US" sz="1000" spc="-70" dirty="0">
                <a:solidFill>
                  <a:srgbClr val="FFFFFF"/>
                </a:solidFill>
              </a:rPr>
              <a:t> </a:t>
            </a:r>
            <a:r>
              <a:rPr lang="en-US" sz="1000" b="1" spc="130" dirty="0">
                <a:solidFill>
                  <a:srgbClr val="FFFFFF"/>
                </a:solidFill>
              </a:rPr>
              <a:t>de</a:t>
            </a:r>
            <a:r>
              <a:rPr lang="en-US" sz="1000" spc="-80" dirty="0">
                <a:solidFill>
                  <a:srgbClr val="FFFFFF"/>
                </a:solidFill>
              </a:rPr>
              <a:t> </a:t>
            </a:r>
            <a:r>
              <a:rPr lang="en-US" sz="1000" b="1" spc="120" dirty="0" err="1">
                <a:solidFill>
                  <a:srgbClr val="FFFFFF"/>
                </a:solidFill>
              </a:rPr>
              <a:t>Eventos</a:t>
            </a:r>
            <a:r>
              <a:rPr lang="en-US" sz="1000" spc="-65" dirty="0">
                <a:solidFill>
                  <a:srgbClr val="FFFFFF"/>
                </a:solidFill>
              </a:rPr>
              <a:t> </a:t>
            </a:r>
            <a:r>
              <a:rPr lang="en-US" sz="1000" b="1" spc="135" dirty="0">
                <a:solidFill>
                  <a:srgbClr val="FFFFFF"/>
                </a:solidFill>
              </a:rPr>
              <a:t>e</a:t>
            </a:r>
            <a:r>
              <a:rPr lang="en-US" sz="1000" spc="-65" dirty="0">
                <a:solidFill>
                  <a:srgbClr val="FFFFFF"/>
                </a:solidFill>
              </a:rPr>
              <a:t> </a:t>
            </a:r>
            <a:r>
              <a:rPr lang="en-US" sz="1000" b="1" spc="145" dirty="0" err="1">
                <a:solidFill>
                  <a:srgbClr val="FFFFFF"/>
                </a:solidFill>
              </a:rPr>
              <a:t>Locais</a:t>
            </a:r>
            <a:r>
              <a:rPr lang="en-US" sz="1000" b="1" spc="145" dirty="0">
                <a:solidFill>
                  <a:srgbClr val="FFFFFF"/>
                </a:solidFill>
              </a:rPr>
              <a:t>:</a:t>
            </a:r>
            <a:r>
              <a:rPr lang="en-US" sz="1000" spc="-155" dirty="0">
                <a:solidFill>
                  <a:srgbClr val="FFFFFF"/>
                </a:solidFill>
              </a:rPr>
              <a:t> </a:t>
            </a:r>
            <a:r>
              <a:rPr lang="en-US" sz="1000" spc="90" dirty="0">
                <a:solidFill>
                  <a:srgbClr val="FFFFFF"/>
                </a:solidFill>
              </a:rPr>
              <a:t>Estes</a:t>
            </a:r>
            <a:r>
              <a:rPr lang="en-US" sz="1000" spc="-55" dirty="0">
                <a:solidFill>
                  <a:srgbClr val="FFFFFF"/>
                </a:solidFill>
              </a:rPr>
              <a:t> </a:t>
            </a:r>
            <a:r>
              <a:rPr lang="en-US" sz="1000" spc="100" dirty="0" err="1">
                <a:solidFill>
                  <a:srgbClr val="FFFFFF"/>
                </a:solidFill>
              </a:rPr>
              <a:t>são</a:t>
            </a:r>
            <a:r>
              <a:rPr lang="en-US" sz="1000" spc="-65" dirty="0">
                <a:solidFill>
                  <a:srgbClr val="FFFFFF"/>
                </a:solidFill>
              </a:rPr>
              <a:t> </a:t>
            </a:r>
            <a:r>
              <a:rPr lang="en-US" sz="1000" spc="80" dirty="0" err="1">
                <a:solidFill>
                  <a:srgbClr val="FFFFFF"/>
                </a:solidFill>
              </a:rPr>
              <a:t>os</a:t>
            </a:r>
            <a:r>
              <a:rPr lang="en-US" sz="1000" spc="80" dirty="0">
                <a:solidFill>
                  <a:srgbClr val="FFFFFF"/>
                </a:solidFill>
              </a:rPr>
              <a:t> </a:t>
            </a:r>
            <a:r>
              <a:rPr lang="en-US" sz="1000" spc="65" dirty="0" err="1">
                <a:solidFill>
                  <a:srgbClr val="FFFFFF"/>
                </a:solidFill>
              </a:rPr>
              <a:t>responsáveis</a:t>
            </a:r>
            <a:r>
              <a:rPr lang="en-US" sz="1000" spc="-30" dirty="0">
                <a:solidFill>
                  <a:srgbClr val="FFFFFF"/>
                </a:solidFill>
              </a:rPr>
              <a:t> </a:t>
            </a:r>
            <a:r>
              <a:rPr lang="en-US" sz="1000" spc="55" dirty="0">
                <a:solidFill>
                  <a:srgbClr val="FFFFFF"/>
                </a:solidFill>
              </a:rPr>
              <a:t>pela</a:t>
            </a:r>
            <a:r>
              <a:rPr lang="en-US" sz="1000" spc="10" dirty="0">
                <a:solidFill>
                  <a:srgbClr val="FFFFFF"/>
                </a:solidFill>
              </a:rPr>
              <a:t> </a:t>
            </a:r>
            <a:r>
              <a:rPr lang="en-US" sz="1000" spc="75" dirty="0" err="1">
                <a:solidFill>
                  <a:srgbClr val="FFFFFF"/>
                </a:solidFill>
              </a:rPr>
              <a:t>criação</a:t>
            </a:r>
            <a:r>
              <a:rPr lang="en-US" sz="1000" spc="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e</a:t>
            </a:r>
            <a:r>
              <a:rPr lang="en-US" sz="1000" spc="15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gestão</a:t>
            </a:r>
            <a:r>
              <a:rPr lang="en-US" sz="1000" spc="1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de</a:t>
            </a:r>
            <a:r>
              <a:rPr lang="en-US" sz="1000" spc="5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eventos</a:t>
            </a:r>
            <a:r>
              <a:rPr lang="en-US" sz="1000" spc="10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e</a:t>
            </a:r>
            <a:r>
              <a:rPr lang="en-US" sz="1000" spc="5" dirty="0">
                <a:solidFill>
                  <a:srgbClr val="FFFFFF"/>
                </a:solidFill>
              </a:rPr>
              <a:t> </a:t>
            </a:r>
            <a:r>
              <a:rPr lang="en-US" sz="1000" spc="90" dirty="0" err="1">
                <a:solidFill>
                  <a:srgbClr val="FFFFFF"/>
                </a:solidFill>
              </a:rPr>
              <a:t>locais</a:t>
            </a:r>
            <a:r>
              <a:rPr lang="en-US" sz="1000" spc="-15" dirty="0">
                <a:solidFill>
                  <a:srgbClr val="FFFFFF"/>
                </a:solidFill>
              </a:rPr>
              <a:t> </a:t>
            </a:r>
            <a:r>
              <a:rPr lang="en-US" sz="1000" spc="-25" dirty="0">
                <a:solidFill>
                  <a:srgbClr val="FFFFFF"/>
                </a:solidFill>
              </a:rPr>
              <a:t>que </a:t>
            </a:r>
            <a:r>
              <a:rPr lang="en-US" sz="1000" spc="100" dirty="0" err="1">
                <a:solidFill>
                  <a:srgbClr val="FFFFFF"/>
                </a:solidFill>
              </a:rPr>
              <a:t>são</a:t>
            </a:r>
            <a:r>
              <a:rPr lang="en-US" sz="1000" spc="-25" dirty="0">
                <a:solidFill>
                  <a:srgbClr val="FFFFFF"/>
                </a:solidFill>
              </a:rPr>
              <a:t> </a:t>
            </a:r>
            <a:r>
              <a:rPr lang="en-US" sz="1000" spc="65" dirty="0" err="1">
                <a:solidFill>
                  <a:srgbClr val="FFFFFF"/>
                </a:solidFill>
              </a:rPr>
              <a:t>incluídos</a:t>
            </a:r>
            <a:r>
              <a:rPr lang="en-US" sz="1000" spc="-50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no</a:t>
            </a:r>
            <a:r>
              <a:rPr lang="en-US" sz="1000" spc="-85" dirty="0">
                <a:solidFill>
                  <a:srgbClr val="FFFFFF"/>
                </a:solidFill>
              </a:rPr>
              <a:t> </a:t>
            </a:r>
            <a:r>
              <a:rPr lang="en-US" sz="1000" spc="110" dirty="0">
                <a:solidFill>
                  <a:srgbClr val="FFFFFF"/>
                </a:solidFill>
              </a:rPr>
              <a:t>QR-</a:t>
            </a:r>
            <a:r>
              <a:rPr lang="en-US" sz="1000" spc="45" dirty="0">
                <a:solidFill>
                  <a:srgbClr val="FFFFFF"/>
                </a:solidFill>
              </a:rPr>
              <a:t>Caching_web.</a:t>
            </a:r>
            <a:r>
              <a:rPr lang="en-US" sz="1000" spc="-55" dirty="0">
                <a:solidFill>
                  <a:srgbClr val="FFFFFF"/>
                </a:solidFill>
              </a:rPr>
              <a:t> </a:t>
            </a:r>
            <a:r>
              <a:rPr lang="en-US" sz="1000" spc="90" dirty="0">
                <a:solidFill>
                  <a:srgbClr val="FFFFFF"/>
                </a:solidFill>
              </a:rPr>
              <a:t>Eles</a:t>
            </a:r>
            <a:r>
              <a:rPr lang="en-US" sz="1000" spc="-20" dirty="0">
                <a:solidFill>
                  <a:srgbClr val="FFFFFF"/>
                </a:solidFill>
              </a:rPr>
              <a:t> </a:t>
            </a:r>
            <a:r>
              <a:rPr lang="en-US" sz="1000" spc="50" dirty="0" err="1">
                <a:solidFill>
                  <a:srgbClr val="FFFFFF"/>
                </a:solidFill>
              </a:rPr>
              <a:t>podem</a:t>
            </a:r>
            <a:r>
              <a:rPr lang="en-US" sz="1000" spc="-3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utilizar</a:t>
            </a:r>
            <a:r>
              <a:rPr lang="en-US" sz="1000" spc="-40" dirty="0">
                <a:solidFill>
                  <a:srgbClr val="FFFFFF"/>
                </a:solidFill>
              </a:rPr>
              <a:t> </a:t>
            </a:r>
            <a:r>
              <a:rPr lang="en-US" sz="1000" spc="-50" dirty="0">
                <a:solidFill>
                  <a:srgbClr val="FFFFFF"/>
                </a:solidFill>
              </a:rPr>
              <a:t>o </a:t>
            </a:r>
            <a:r>
              <a:rPr lang="en-US" sz="1000" dirty="0">
                <a:solidFill>
                  <a:srgbClr val="FFFFFF"/>
                </a:solidFill>
              </a:rPr>
              <a:t>website</a:t>
            </a:r>
            <a:r>
              <a:rPr lang="en-US" sz="1000" spc="2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para</a:t>
            </a:r>
            <a:r>
              <a:rPr lang="en-US" sz="1000" spc="35" dirty="0">
                <a:solidFill>
                  <a:srgbClr val="FFFFFF"/>
                </a:solidFill>
              </a:rPr>
              <a:t> </a:t>
            </a:r>
            <a:r>
              <a:rPr lang="en-US" sz="1000" spc="45" dirty="0" err="1">
                <a:solidFill>
                  <a:srgbClr val="FFFFFF"/>
                </a:solidFill>
              </a:rPr>
              <a:t>disponibilizar</a:t>
            </a:r>
            <a:r>
              <a:rPr lang="en-US" sz="1000" spc="-25" dirty="0">
                <a:solidFill>
                  <a:srgbClr val="FFFFFF"/>
                </a:solidFill>
              </a:rPr>
              <a:t> </a:t>
            </a:r>
            <a:r>
              <a:rPr lang="en-US" sz="1000" spc="55" dirty="0" err="1">
                <a:solidFill>
                  <a:srgbClr val="FFFFFF"/>
                </a:solidFill>
              </a:rPr>
              <a:t>informações</a:t>
            </a:r>
            <a:r>
              <a:rPr lang="en-US" sz="1000" spc="-10" dirty="0">
                <a:solidFill>
                  <a:srgbClr val="FFFFFF"/>
                </a:solidFill>
              </a:rPr>
              <a:t> </a:t>
            </a:r>
            <a:r>
              <a:rPr lang="en-US" sz="1000" spc="65" dirty="0" err="1">
                <a:solidFill>
                  <a:srgbClr val="FFFFFF"/>
                </a:solidFill>
              </a:rPr>
              <a:t>atualizadas</a:t>
            </a:r>
            <a:r>
              <a:rPr lang="en-US" sz="1000" spc="20" dirty="0">
                <a:solidFill>
                  <a:srgbClr val="FFFFFF"/>
                </a:solidFill>
              </a:rPr>
              <a:t> </a:t>
            </a:r>
            <a:r>
              <a:rPr lang="en-US" sz="1000" spc="40" dirty="0" err="1">
                <a:solidFill>
                  <a:srgbClr val="FFFFFF"/>
                </a:solidFill>
              </a:rPr>
              <a:t>sobre</a:t>
            </a:r>
            <a:r>
              <a:rPr lang="en-US" sz="1000" spc="40" dirty="0">
                <a:solidFill>
                  <a:srgbClr val="FFFFFF"/>
                </a:solidFill>
              </a:rPr>
              <a:t> </a:t>
            </a:r>
            <a:r>
              <a:rPr lang="en-US" sz="1000" spc="105" dirty="0" err="1">
                <a:solidFill>
                  <a:srgbClr val="FFFFFF"/>
                </a:solidFill>
              </a:rPr>
              <a:t>os</a:t>
            </a:r>
            <a:r>
              <a:rPr lang="en-US" sz="1000" spc="-30" dirty="0">
                <a:solidFill>
                  <a:srgbClr val="FFFFFF"/>
                </a:solidFill>
              </a:rPr>
              <a:t> </a:t>
            </a:r>
            <a:r>
              <a:rPr lang="en-US" sz="1000" spc="105" dirty="0" err="1">
                <a:solidFill>
                  <a:srgbClr val="FFFFFF"/>
                </a:solidFill>
              </a:rPr>
              <a:t>seus</a:t>
            </a:r>
            <a:r>
              <a:rPr lang="en-US" sz="1000" spc="-5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eventos</a:t>
            </a:r>
            <a:r>
              <a:rPr lang="en-US" sz="1000" dirty="0">
                <a:solidFill>
                  <a:srgbClr val="FFFFFF"/>
                </a:solidFill>
              </a:rPr>
              <a:t>,</a:t>
            </a:r>
            <a:r>
              <a:rPr lang="en-US" sz="1000" spc="-25" dirty="0">
                <a:solidFill>
                  <a:srgbClr val="FFFFFF"/>
                </a:solidFill>
              </a:rPr>
              <a:t> </a:t>
            </a:r>
            <a:r>
              <a:rPr lang="en-US" sz="1000" spc="65" dirty="0" err="1">
                <a:solidFill>
                  <a:srgbClr val="FFFFFF"/>
                </a:solidFill>
              </a:rPr>
              <a:t>bem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spc="80" dirty="0" err="1">
                <a:solidFill>
                  <a:srgbClr val="FFFFFF"/>
                </a:solidFill>
              </a:rPr>
              <a:t>como</a:t>
            </a:r>
            <a:r>
              <a:rPr lang="en-US" sz="1000" spc="-2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para</a:t>
            </a:r>
            <a:r>
              <a:rPr lang="en-US" sz="1000" spc="-1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interagir</a:t>
            </a:r>
            <a:r>
              <a:rPr lang="en-US" sz="1000" spc="-10" dirty="0">
                <a:solidFill>
                  <a:srgbClr val="FFFFFF"/>
                </a:solidFill>
              </a:rPr>
              <a:t> </a:t>
            </a:r>
            <a:r>
              <a:rPr lang="en-US" sz="1000" spc="100" dirty="0">
                <a:solidFill>
                  <a:srgbClr val="FFFFFF"/>
                </a:solidFill>
              </a:rPr>
              <a:t>com</a:t>
            </a:r>
            <a:r>
              <a:rPr lang="en-US" sz="1000" spc="-15" dirty="0">
                <a:solidFill>
                  <a:srgbClr val="FFFFFF"/>
                </a:solidFill>
              </a:rPr>
              <a:t> </a:t>
            </a:r>
            <a:r>
              <a:rPr lang="en-US" sz="1000" spc="80" dirty="0" err="1">
                <a:solidFill>
                  <a:srgbClr val="FFFFFF"/>
                </a:solidFill>
              </a:rPr>
              <a:t>os</a:t>
            </a:r>
            <a:r>
              <a:rPr lang="en-US" sz="1000" spc="80" dirty="0">
                <a:solidFill>
                  <a:srgbClr val="FFFFFF"/>
                </a:solidFill>
              </a:rPr>
              <a:t> </a:t>
            </a:r>
            <a:r>
              <a:rPr lang="en-US" sz="1000" spc="20" dirty="0" err="1">
                <a:solidFill>
                  <a:srgbClr val="FFFFFF"/>
                </a:solidFill>
              </a:rPr>
              <a:t>utilizadores</a:t>
            </a:r>
            <a:r>
              <a:rPr lang="en-US" sz="1000" spc="-5" dirty="0">
                <a:solidFill>
                  <a:srgbClr val="FFFFFF"/>
                </a:solidFill>
              </a:rPr>
              <a:t> </a:t>
            </a:r>
            <a:r>
              <a:rPr lang="en-US" sz="1000" spc="50" dirty="0" err="1">
                <a:solidFill>
                  <a:srgbClr val="FFFFFF"/>
                </a:solidFill>
              </a:rPr>
              <a:t>finais</a:t>
            </a:r>
            <a:r>
              <a:rPr lang="en-US" sz="1000" spc="-10" dirty="0">
                <a:solidFill>
                  <a:srgbClr val="FFFFFF"/>
                </a:solidFill>
              </a:rPr>
              <a:t> </a:t>
            </a:r>
            <a:r>
              <a:rPr lang="en-US" sz="1000" spc="20" dirty="0" err="1">
                <a:solidFill>
                  <a:srgbClr val="FFFFFF"/>
                </a:solidFill>
              </a:rPr>
              <a:t>através</a:t>
            </a:r>
            <a:r>
              <a:rPr lang="en-US" sz="1000" spc="15" dirty="0">
                <a:solidFill>
                  <a:srgbClr val="FFFFFF"/>
                </a:solidFill>
              </a:rPr>
              <a:t> </a:t>
            </a:r>
            <a:r>
              <a:rPr lang="en-US" sz="1000" spc="70" dirty="0">
                <a:solidFill>
                  <a:srgbClr val="FFFFFF"/>
                </a:solidFill>
              </a:rPr>
              <a:t>da</a:t>
            </a:r>
            <a:r>
              <a:rPr lang="en-US" sz="1000" spc="35" dirty="0">
                <a:solidFill>
                  <a:srgbClr val="FFFFFF"/>
                </a:solidFill>
              </a:rPr>
              <a:t> </a:t>
            </a:r>
            <a:r>
              <a:rPr lang="en-US" sz="1000" spc="-10" dirty="0" err="1">
                <a:solidFill>
                  <a:srgbClr val="FFFFFF"/>
                </a:solidFill>
              </a:rPr>
              <a:t>plataforma</a:t>
            </a:r>
            <a:r>
              <a:rPr lang="en-US" sz="1000" spc="-10" dirty="0">
                <a:solidFill>
                  <a:srgbClr val="FFFFFF"/>
                </a:solidFill>
              </a:rPr>
              <a:t>.</a:t>
            </a:r>
          </a:p>
          <a:p>
            <a:pPr marL="12065" marR="195580">
              <a:lnSpc>
                <a:spcPct val="90000"/>
              </a:lnSpc>
              <a:spcBef>
                <a:spcPts val="2160"/>
              </a:spcBef>
              <a:buFont typeface="Calibri" panose="020F0502020204030204" pitchFamily="34" charset="0"/>
            </a:pPr>
            <a:r>
              <a:rPr lang="en-US" sz="1000" b="1" spc="130" dirty="0" err="1">
                <a:solidFill>
                  <a:srgbClr val="FFFFFF"/>
                </a:solidFill>
              </a:rPr>
              <a:t>Desenvolvedores</a:t>
            </a:r>
            <a:r>
              <a:rPr lang="en-US" sz="1000" spc="-95" dirty="0">
                <a:solidFill>
                  <a:srgbClr val="FFFFFF"/>
                </a:solidFill>
              </a:rPr>
              <a:t> </a:t>
            </a:r>
            <a:r>
              <a:rPr lang="en-US" sz="1000" b="1" spc="135" dirty="0">
                <a:solidFill>
                  <a:srgbClr val="FFFFFF"/>
                </a:solidFill>
              </a:rPr>
              <a:t>e</a:t>
            </a:r>
            <a:r>
              <a:rPr lang="en-US" sz="1000" spc="-80" dirty="0">
                <a:solidFill>
                  <a:srgbClr val="FFFFFF"/>
                </a:solidFill>
              </a:rPr>
              <a:t> </a:t>
            </a:r>
            <a:r>
              <a:rPr lang="en-US" sz="1000" b="1" spc="120" dirty="0" err="1">
                <a:solidFill>
                  <a:srgbClr val="FFFFFF"/>
                </a:solidFill>
              </a:rPr>
              <a:t>Equipa</a:t>
            </a:r>
            <a:r>
              <a:rPr lang="en-US" sz="1000" spc="-90" dirty="0">
                <a:solidFill>
                  <a:srgbClr val="FFFFFF"/>
                </a:solidFill>
              </a:rPr>
              <a:t> </a:t>
            </a:r>
            <a:r>
              <a:rPr lang="en-US" sz="1000" b="1" spc="130" dirty="0">
                <a:solidFill>
                  <a:srgbClr val="FFFFFF"/>
                </a:solidFill>
              </a:rPr>
              <a:t>de</a:t>
            </a:r>
            <a:r>
              <a:rPr lang="en-US" sz="1000" spc="-75" dirty="0">
                <a:solidFill>
                  <a:srgbClr val="FFFFFF"/>
                </a:solidFill>
              </a:rPr>
              <a:t> </a:t>
            </a:r>
            <a:r>
              <a:rPr lang="en-US" sz="1000" b="1" spc="120" dirty="0" err="1">
                <a:solidFill>
                  <a:srgbClr val="FFFFFF"/>
                </a:solidFill>
              </a:rPr>
              <a:t>Suporte</a:t>
            </a:r>
            <a:r>
              <a:rPr lang="en-US" sz="1000" spc="-70" dirty="0">
                <a:solidFill>
                  <a:srgbClr val="FFFFFF"/>
                </a:solidFill>
              </a:rPr>
              <a:t> </a:t>
            </a:r>
            <a:r>
              <a:rPr lang="en-US" sz="1000" b="1" spc="114" dirty="0">
                <a:solidFill>
                  <a:srgbClr val="FFFFFF"/>
                </a:solidFill>
              </a:rPr>
              <a:t>Técnico:</a:t>
            </a:r>
            <a:r>
              <a:rPr lang="en-US" sz="1000" spc="-175" dirty="0">
                <a:solidFill>
                  <a:srgbClr val="FFFFFF"/>
                </a:solidFill>
              </a:rPr>
              <a:t> </a:t>
            </a:r>
            <a:r>
              <a:rPr lang="en-US" sz="1000" spc="50" dirty="0">
                <a:solidFill>
                  <a:srgbClr val="FFFFFF"/>
                </a:solidFill>
              </a:rPr>
              <a:t>Este </a:t>
            </a:r>
            <a:r>
              <a:rPr lang="en-US" sz="1000" dirty="0" err="1">
                <a:solidFill>
                  <a:srgbClr val="FFFFFF"/>
                </a:solidFill>
              </a:rPr>
              <a:t>grupo</a:t>
            </a:r>
            <a:r>
              <a:rPr lang="en-US" sz="1000" spc="-40" dirty="0">
                <a:solidFill>
                  <a:srgbClr val="FFFFFF"/>
                </a:solidFill>
              </a:rPr>
              <a:t> </a:t>
            </a:r>
            <a:r>
              <a:rPr lang="en-US" sz="1000" spc="75" dirty="0" err="1">
                <a:solidFill>
                  <a:srgbClr val="FFFFFF"/>
                </a:solidFill>
              </a:rPr>
              <a:t>consiste</a:t>
            </a:r>
            <a:r>
              <a:rPr lang="en-US" sz="1000" spc="-25" dirty="0">
                <a:solidFill>
                  <a:srgbClr val="FFFFFF"/>
                </a:solidFill>
              </a:rPr>
              <a:t> </a:t>
            </a:r>
            <a:r>
              <a:rPr lang="en-US" sz="1000" spc="70" dirty="0" err="1">
                <a:solidFill>
                  <a:srgbClr val="FFFFFF"/>
                </a:solidFill>
              </a:rPr>
              <a:t>em</a:t>
            </a:r>
            <a:r>
              <a:rPr lang="en-US" sz="1000" spc="-25" dirty="0">
                <a:solidFill>
                  <a:srgbClr val="FFFFFF"/>
                </a:solidFill>
              </a:rPr>
              <a:t> </a:t>
            </a:r>
            <a:r>
              <a:rPr lang="en-US" sz="1000" spc="55" dirty="0" err="1">
                <a:solidFill>
                  <a:srgbClr val="FFFFFF"/>
                </a:solidFill>
              </a:rPr>
              <a:t>profissionais</a:t>
            </a:r>
            <a:r>
              <a:rPr lang="en-US" sz="1000" spc="-6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de</a:t>
            </a:r>
            <a:r>
              <a:rPr lang="en-US" sz="1000" spc="-20" dirty="0">
                <a:solidFill>
                  <a:srgbClr val="FFFFFF"/>
                </a:solidFill>
              </a:rPr>
              <a:t> </a:t>
            </a:r>
            <a:r>
              <a:rPr lang="en-US" sz="1000" spc="35" dirty="0" err="1">
                <a:solidFill>
                  <a:srgbClr val="FFFFFF"/>
                </a:solidFill>
              </a:rPr>
              <a:t>tecnologia</a:t>
            </a:r>
            <a:r>
              <a:rPr lang="en-US" sz="1000" spc="35" dirty="0">
                <a:solidFill>
                  <a:srgbClr val="FFFFFF"/>
                </a:solidFill>
              </a:rPr>
              <a:t> </a:t>
            </a:r>
            <a:r>
              <a:rPr lang="en-US" sz="1000" spc="65" dirty="0" err="1">
                <a:solidFill>
                  <a:srgbClr val="FFFFFF"/>
                </a:solidFill>
              </a:rPr>
              <a:t>responsáveis</a:t>
            </a:r>
            <a:r>
              <a:rPr lang="en-US" sz="1000" spc="-5" dirty="0">
                <a:solidFill>
                  <a:srgbClr val="FFFFFF"/>
                </a:solidFill>
              </a:rPr>
              <a:t> </a:t>
            </a:r>
            <a:r>
              <a:rPr lang="en-US" sz="1000" spc="20" dirty="0" err="1">
                <a:solidFill>
                  <a:srgbClr val="FFFFFF"/>
                </a:solidFill>
              </a:rPr>
              <a:t>pelo</a:t>
            </a:r>
            <a:r>
              <a:rPr lang="en-US" sz="1000" spc="25" dirty="0">
                <a:solidFill>
                  <a:srgbClr val="FFFFFF"/>
                </a:solidFill>
              </a:rPr>
              <a:t> </a:t>
            </a:r>
            <a:r>
              <a:rPr lang="en-US" sz="1000" spc="20" dirty="0" err="1">
                <a:solidFill>
                  <a:srgbClr val="FFFFFF"/>
                </a:solidFill>
              </a:rPr>
              <a:t>desenvolvimento</a:t>
            </a:r>
            <a:r>
              <a:rPr lang="en-US" sz="1000" spc="20" dirty="0">
                <a:solidFill>
                  <a:srgbClr val="FFFFFF"/>
                </a:solidFill>
              </a:rPr>
              <a:t>,</a:t>
            </a:r>
            <a:r>
              <a:rPr lang="en-US" sz="1000" spc="-5" dirty="0">
                <a:solidFill>
                  <a:srgbClr val="FFFFFF"/>
                </a:solidFill>
              </a:rPr>
              <a:t> </a:t>
            </a:r>
            <a:r>
              <a:rPr lang="en-US" sz="1000" spc="60" dirty="0" err="1">
                <a:solidFill>
                  <a:srgbClr val="FFFFFF"/>
                </a:solidFill>
              </a:rPr>
              <a:t>manutenção</a:t>
            </a:r>
            <a:r>
              <a:rPr lang="en-US" sz="1000" spc="35" dirty="0">
                <a:solidFill>
                  <a:srgbClr val="FFFFFF"/>
                </a:solidFill>
              </a:rPr>
              <a:t> </a:t>
            </a:r>
            <a:r>
              <a:rPr lang="en-US" sz="1000" spc="-50" dirty="0">
                <a:solidFill>
                  <a:srgbClr val="FFFFFF"/>
                </a:solidFill>
              </a:rPr>
              <a:t>e </a:t>
            </a:r>
            <a:r>
              <a:rPr lang="en-US" sz="1000" spc="10" dirty="0" err="1">
                <a:solidFill>
                  <a:srgbClr val="FFFFFF"/>
                </a:solidFill>
              </a:rPr>
              <a:t>suporte</a:t>
            </a:r>
            <a:r>
              <a:rPr lang="en-US" sz="1000" spc="30" dirty="0">
                <a:solidFill>
                  <a:srgbClr val="FFFFFF"/>
                </a:solidFill>
              </a:rPr>
              <a:t> </a:t>
            </a:r>
            <a:r>
              <a:rPr lang="en-US" sz="1000" spc="60" dirty="0" err="1">
                <a:solidFill>
                  <a:srgbClr val="FFFFFF"/>
                </a:solidFill>
              </a:rPr>
              <a:t>técnico</a:t>
            </a:r>
            <a:r>
              <a:rPr lang="en-US" sz="1000" spc="30" dirty="0">
                <a:solidFill>
                  <a:srgbClr val="FFFFFF"/>
                </a:solidFill>
              </a:rPr>
              <a:t> </a:t>
            </a:r>
            <a:r>
              <a:rPr lang="en-US" sz="1000" spc="10" dirty="0">
                <a:solidFill>
                  <a:srgbClr val="FFFFFF"/>
                </a:solidFill>
              </a:rPr>
              <a:t>do</a:t>
            </a:r>
            <a:r>
              <a:rPr lang="en-US" sz="1000" spc="-5" dirty="0">
                <a:solidFill>
                  <a:srgbClr val="FFFFFF"/>
                </a:solidFill>
              </a:rPr>
              <a:t> </a:t>
            </a:r>
            <a:r>
              <a:rPr lang="en-US" sz="1000" spc="110" dirty="0">
                <a:solidFill>
                  <a:srgbClr val="FFFFFF"/>
                </a:solidFill>
              </a:rPr>
              <a:t>QR-</a:t>
            </a:r>
            <a:r>
              <a:rPr lang="en-US" sz="1000" spc="45" dirty="0">
                <a:solidFill>
                  <a:srgbClr val="FFFFFF"/>
                </a:solidFill>
              </a:rPr>
              <a:t>Caching_web.</a:t>
            </a:r>
            <a:r>
              <a:rPr lang="en-US" sz="1000" spc="-5" dirty="0">
                <a:solidFill>
                  <a:srgbClr val="FFFFFF"/>
                </a:solidFill>
              </a:rPr>
              <a:t> </a:t>
            </a:r>
            <a:r>
              <a:rPr lang="en-US" sz="1000" spc="90" dirty="0">
                <a:solidFill>
                  <a:srgbClr val="FFFFFF"/>
                </a:solidFill>
              </a:rPr>
              <a:t>Eles</a:t>
            </a:r>
            <a:r>
              <a:rPr lang="en-US" sz="1000" spc="35" dirty="0">
                <a:solidFill>
                  <a:srgbClr val="FFFFFF"/>
                </a:solidFill>
              </a:rPr>
              <a:t> </a:t>
            </a:r>
            <a:r>
              <a:rPr lang="en-US" sz="1000" spc="10" dirty="0" err="1">
                <a:solidFill>
                  <a:srgbClr val="FFFFFF"/>
                </a:solidFill>
              </a:rPr>
              <a:t>trabalham</a:t>
            </a:r>
            <a:r>
              <a:rPr lang="en-US" sz="1000" spc="35" dirty="0">
                <a:solidFill>
                  <a:srgbClr val="FFFFFF"/>
                </a:solidFill>
              </a:rPr>
              <a:t> </a:t>
            </a:r>
            <a:r>
              <a:rPr lang="en-US" sz="1000" spc="50" dirty="0" err="1">
                <a:solidFill>
                  <a:srgbClr val="FFFFFF"/>
                </a:solidFill>
              </a:rPr>
              <a:t>nos</a:t>
            </a:r>
            <a:r>
              <a:rPr lang="en-US" sz="1000" spc="50" dirty="0">
                <a:solidFill>
                  <a:srgbClr val="FFFFFF"/>
                </a:solidFill>
              </a:rPr>
              <a:t> </a:t>
            </a:r>
            <a:r>
              <a:rPr lang="en-US" sz="1000" spc="55" dirty="0" err="1">
                <a:solidFill>
                  <a:srgbClr val="FFFFFF"/>
                </a:solidFill>
              </a:rPr>
              <a:t>bastidores</a:t>
            </a:r>
            <a:r>
              <a:rPr lang="en-US" sz="1000" spc="50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para</a:t>
            </a:r>
            <a:r>
              <a:rPr lang="en-US" sz="1000" spc="45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garantir</a:t>
            </a:r>
            <a:r>
              <a:rPr lang="en-US" sz="1000" spc="3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que</a:t>
            </a:r>
            <a:r>
              <a:rPr lang="en-US" sz="1000" spc="3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o</a:t>
            </a:r>
            <a:r>
              <a:rPr lang="en-US" sz="1000" spc="40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website</a:t>
            </a:r>
            <a:r>
              <a:rPr lang="en-US" sz="1000" spc="-40" dirty="0">
                <a:solidFill>
                  <a:srgbClr val="FFFFFF"/>
                </a:solidFill>
              </a:rPr>
              <a:t> </a:t>
            </a:r>
            <a:r>
              <a:rPr lang="en-US" sz="1000" spc="40" dirty="0" err="1">
                <a:solidFill>
                  <a:srgbClr val="FFFFFF"/>
                </a:solidFill>
              </a:rPr>
              <a:t>funciona</a:t>
            </a:r>
            <a:r>
              <a:rPr lang="en-US" sz="1000" spc="40" dirty="0">
                <a:solidFill>
                  <a:srgbClr val="FFFFFF"/>
                </a:solidFill>
              </a:rPr>
              <a:t> </a:t>
            </a:r>
            <a:r>
              <a:rPr lang="en-US" sz="1000" spc="10" dirty="0" err="1">
                <a:solidFill>
                  <a:srgbClr val="FFFFFF"/>
                </a:solidFill>
              </a:rPr>
              <a:t>corretamente</a:t>
            </a:r>
            <a:r>
              <a:rPr lang="en-US" sz="1000" spc="20" dirty="0">
                <a:solidFill>
                  <a:srgbClr val="FFFFFF"/>
                </a:solidFill>
              </a:rPr>
              <a:t> </a:t>
            </a:r>
            <a:r>
              <a:rPr lang="en-US" sz="1000" spc="10" dirty="0">
                <a:solidFill>
                  <a:srgbClr val="FFFFFF"/>
                </a:solidFill>
              </a:rPr>
              <a:t>e</a:t>
            </a:r>
            <a:r>
              <a:rPr lang="en-US" sz="1000" spc="-20" dirty="0">
                <a:solidFill>
                  <a:srgbClr val="FFFFFF"/>
                </a:solidFill>
              </a:rPr>
              <a:t> </a:t>
            </a:r>
            <a:r>
              <a:rPr lang="en-US" sz="1000" spc="10" dirty="0" err="1">
                <a:solidFill>
                  <a:srgbClr val="FFFFFF"/>
                </a:solidFill>
              </a:rPr>
              <a:t>atende</a:t>
            </a:r>
            <a:r>
              <a:rPr lang="en-US" sz="1000" spc="5" dirty="0">
                <a:solidFill>
                  <a:srgbClr val="FFFFFF"/>
                </a:solidFill>
              </a:rPr>
              <a:t> </a:t>
            </a:r>
            <a:r>
              <a:rPr lang="en-US" sz="1000" spc="130" dirty="0" err="1">
                <a:solidFill>
                  <a:srgbClr val="FFFFFF"/>
                </a:solidFill>
              </a:rPr>
              <a:t>às</a:t>
            </a:r>
            <a:r>
              <a:rPr lang="en-US" sz="1000" spc="-5" dirty="0">
                <a:solidFill>
                  <a:srgbClr val="FFFFFF"/>
                </a:solidFill>
              </a:rPr>
              <a:t> </a:t>
            </a:r>
            <a:r>
              <a:rPr lang="en-US" sz="1000" spc="85" dirty="0" err="1">
                <a:solidFill>
                  <a:srgbClr val="FFFFFF"/>
                </a:solidFill>
              </a:rPr>
              <a:t>necessidades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spc="85" dirty="0">
                <a:solidFill>
                  <a:srgbClr val="FFFFFF"/>
                </a:solidFill>
              </a:rPr>
              <a:t>dos</a:t>
            </a:r>
            <a:r>
              <a:rPr lang="en-US" sz="1000" spc="-30" dirty="0">
                <a:solidFill>
                  <a:srgbClr val="FFFFFF"/>
                </a:solidFill>
              </a:rPr>
              <a:t> </a:t>
            </a:r>
            <a:r>
              <a:rPr lang="en-US" sz="1000" spc="-10" dirty="0" err="1">
                <a:solidFill>
                  <a:srgbClr val="FFFFFF"/>
                </a:solidFill>
              </a:rPr>
              <a:t>utilizadores</a:t>
            </a:r>
            <a:r>
              <a:rPr lang="en-US" sz="1000" spc="-10" dirty="0">
                <a:solidFill>
                  <a:srgbClr val="FFFFFF"/>
                </a:solidFill>
              </a:rPr>
              <a:t> </a:t>
            </a:r>
            <a:r>
              <a:rPr lang="en-US" sz="1000" spc="50" dirty="0" err="1">
                <a:solidFill>
                  <a:srgbClr val="FFFFFF"/>
                </a:solidFill>
              </a:rPr>
              <a:t>finais</a:t>
            </a:r>
            <a:r>
              <a:rPr lang="en-US" sz="1000" spc="-8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e</a:t>
            </a:r>
            <a:r>
              <a:rPr lang="en-US" sz="1000" spc="-50" dirty="0">
                <a:solidFill>
                  <a:srgbClr val="FFFFFF"/>
                </a:solidFill>
              </a:rPr>
              <a:t> </a:t>
            </a:r>
            <a:r>
              <a:rPr lang="en-US" sz="1000" spc="35" dirty="0" err="1">
                <a:solidFill>
                  <a:srgbClr val="FFFFFF"/>
                </a:solidFill>
              </a:rPr>
              <a:t>administradores</a:t>
            </a:r>
            <a:r>
              <a:rPr lang="en-US" sz="1000" spc="35" dirty="0">
                <a:solidFill>
                  <a:srgbClr val="FFFFFF"/>
                </a:solidFill>
              </a:rPr>
              <a:t>.</a:t>
            </a:r>
          </a:p>
          <a:p>
            <a:pPr marL="12065" marR="306705">
              <a:lnSpc>
                <a:spcPct val="90000"/>
              </a:lnSpc>
              <a:spcBef>
                <a:spcPts val="2165"/>
              </a:spcBef>
              <a:buFont typeface="Calibri" panose="020F0502020204030204" pitchFamily="34" charset="0"/>
            </a:pPr>
            <a:r>
              <a:rPr lang="en-US" sz="1000" b="1" spc="135" dirty="0">
                <a:solidFill>
                  <a:srgbClr val="FFFFFF"/>
                </a:solidFill>
              </a:rPr>
              <a:t>Stakeholders</a:t>
            </a:r>
            <a:r>
              <a:rPr lang="en-US" sz="1000" spc="-65" dirty="0">
                <a:solidFill>
                  <a:srgbClr val="FFFFFF"/>
                </a:solidFill>
              </a:rPr>
              <a:t> </a:t>
            </a:r>
            <a:r>
              <a:rPr lang="en-US" sz="1000" b="1" spc="135" dirty="0">
                <a:solidFill>
                  <a:srgbClr val="FFFFFF"/>
                </a:solidFill>
              </a:rPr>
              <a:t>e</a:t>
            </a:r>
            <a:r>
              <a:rPr lang="en-US" sz="1000" spc="-40" dirty="0">
                <a:solidFill>
                  <a:srgbClr val="FFFFFF"/>
                </a:solidFill>
              </a:rPr>
              <a:t> </a:t>
            </a:r>
            <a:r>
              <a:rPr lang="en-US" sz="1000" b="1" spc="114" dirty="0" err="1">
                <a:solidFill>
                  <a:srgbClr val="FFFFFF"/>
                </a:solidFill>
              </a:rPr>
              <a:t>Investidores</a:t>
            </a:r>
            <a:r>
              <a:rPr lang="en-US" sz="1000" b="1" spc="114" dirty="0">
                <a:solidFill>
                  <a:srgbClr val="FFFFFF"/>
                </a:solidFill>
              </a:rPr>
              <a:t>:</a:t>
            </a:r>
            <a:r>
              <a:rPr lang="en-US" sz="1000" spc="-130" dirty="0">
                <a:solidFill>
                  <a:srgbClr val="FFFFFF"/>
                </a:solidFill>
              </a:rPr>
              <a:t> </a:t>
            </a:r>
            <a:r>
              <a:rPr lang="en-US" sz="1000" spc="70" dirty="0">
                <a:solidFill>
                  <a:srgbClr val="FFFFFF"/>
                </a:solidFill>
              </a:rPr>
              <a:t>Este</a:t>
            </a:r>
            <a:r>
              <a:rPr lang="en-US" sz="1000" spc="-2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grupo</a:t>
            </a:r>
            <a:r>
              <a:rPr lang="en-US" sz="1000" spc="-65" dirty="0">
                <a:solidFill>
                  <a:srgbClr val="FFFFFF"/>
                </a:solidFill>
              </a:rPr>
              <a:t> </a:t>
            </a:r>
            <a:r>
              <a:rPr lang="en-US" sz="1000" spc="45" dirty="0" err="1">
                <a:solidFill>
                  <a:srgbClr val="FFFFFF"/>
                </a:solidFill>
              </a:rPr>
              <a:t>inclui</a:t>
            </a:r>
            <a:r>
              <a:rPr lang="en-US" sz="1000" spc="45" dirty="0">
                <a:solidFill>
                  <a:srgbClr val="FFFFFF"/>
                </a:solidFill>
              </a:rPr>
              <a:t> </a:t>
            </a:r>
            <a:r>
              <a:rPr lang="en-US" sz="1000" spc="20" dirty="0" err="1">
                <a:solidFill>
                  <a:srgbClr val="FFFFFF"/>
                </a:solidFill>
              </a:rPr>
              <a:t>indivíduos</a:t>
            </a:r>
            <a:r>
              <a:rPr lang="en-US" sz="1000" spc="-70" dirty="0">
                <a:solidFill>
                  <a:srgbClr val="FFFFFF"/>
                </a:solidFill>
              </a:rPr>
              <a:t> </a:t>
            </a:r>
            <a:r>
              <a:rPr lang="en-US" sz="1000" spc="20" dirty="0">
                <a:solidFill>
                  <a:srgbClr val="FFFFFF"/>
                </a:solidFill>
              </a:rPr>
              <a:t>e</a:t>
            </a:r>
            <a:r>
              <a:rPr lang="en-US" sz="1000" spc="-25" dirty="0">
                <a:solidFill>
                  <a:srgbClr val="FFFFFF"/>
                </a:solidFill>
              </a:rPr>
              <a:t> </a:t>
            </a:r>
            <a:r>
              <a:rPr lang="en-US" sz="1000" spc="55" dirty="0" err="1">
                <a:solidFill>
                  <a:srgbClr val="FFFFFF"/>
                </a:solidFill>
              </a:rPr>
              <a:t>organizações</a:t>
            </a:r>
            <a:r>
              <a:rPr lang="en-US" sz="1000" spc="-50" dirty="0">
                <a:solidFill>
                  <a:srgbClr val="FFFFFF"/>
                </a:solidFill>
              </a:rPr>
              <a:t> </a:t>
            </a:r>
            <a:r>
              <a:rPr lang="en-US" sz="1000" spc="65" dirty="0" err="1">
                <a:solidFill>
                  <a:srgbClr val="FFFFFF"/>
                </a:solidFill>
              </a:rPr>
              <a:t>interessadas</a:t>
            </a:r>
            <a:r>
              <a:rPr lang="en-US" sz="1000" spc="-15" dirty="0">
                <a:solidFill>
                  <a:srgbClr val="FFFFFF"/>
                </a:solidFill>
              </a:rPr>
              <a:t> </a:t>
            </a:r>
            <a:r>
              <a:rPr lang="en-US" sz="1000" spc="20" dirty="0">
                <a:solidFill>
                  <a:srgbClr val="FFFFFF"/>
                </a:solidFill>
              </a:rPr>
              <a:t>no</a:t>
            </a:r>
            <a:r>
              <a:rPr lang="en-US" sz="1000" spc="-35" dirty="0">
                <a:solidFill>
                  <a:srgbClr val="FFFFFF"/>
                </a:solidFill>
              </a:rPr>
              <a:t> </a:t>
            </a:r>
            <a:r>
              <a:rPr lang="en-US" sz="1000" spc="114" dirty="0" err="1">
                <a:solidFill>
                  <a:srgbClr val="FFFFFF"/>
                </a:solidFill>
              </a:rPr>
              <a:t>sucesso</a:t>
            </a:r>
            <a:r>
              <a:rPr lang="en-US" sz="1000" spc="-40" dirty="0">
                <a:solidFill>
                  <a:srgbClr val="FFFFFF"/>
                </a:solidFill>
              </a:rPr>
              <a:t> </a:t>
            </a:r>
            <a:r>
              <a:rPr lang="en-US" sz="1000" spc="20" dirty="0">
                <a:solidFill>
                  <a:srgbClr val="FFFFFF"/>
                </a:solidFill>
              </a:rPr>
              <a:t>e</a:t>
            </a:r>
            <a:r>
              <a:rPr lang="en-US" sz="1000" spc="-25" dirty="0">
                <a:solidFill>
                  <a:srgbClr val="FFFFFF"/>
                </a:solidFill>
              </a:rPr>
              <a:t> no </a:t>
            </a:r>
            <a:r>
              <a:rPr lang="en-US" sz="1000" spc="55" dirty="0" err="1">
                <a:solidFill>
                  <a:srgbClr val="FFFFFF"/>
                </a:solidFill>
              </a:rPr>
              <a:t>desempenho</a:t>
            </a:r>
            <a:r>
              <a:rPr lang="en-US" sz="1000" spc="-5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do</a:t>
            </a:r>
            <a:r>
              <a:rPr lang="en-US" sz="1000" spc="-60" dirty="0">
                <a:solidFill>
                  <a:srgbClr val="FFFFFF"/>
                </a:solidFill>
              </a:rPr>
              <a:t> </a:t>
            </a:r>
            <a:r>
              <a:rPr lang="en-US" sz="1000" spc="85" dirty="0">
                <a:solidFill>
                  <a:srgbClr val="FFFFFF"/>
                </a:solidFill>
              </a:rPr>
              <a:t>QR-</a:t>
            </a:r>
            <a:r>
              <a:rPr lang="en-US" sz="1000" spc="50" dirty="0">
                <a:solidFill>
                  <a:srgbClr val="FFFFFF"/>
                </a:solidFill>
              </a:rPr>
              <a:t>Caching_web.</a:t>
            </a:r>
            <a:r>
              <a:rPr lang="en-US" sz="1000" spc="-75" dirty="0">
                <a:solidFill>
                  <a:srgbClr val="FFFFFF"/>
                </a:solidFill>
              </a:rPr>
              <a:t> </a:t>
            </a:r>
            <a:r>
              <a:rPr lang="en-US" sz="1000" spc="95" dirty="0">
                <a:solidFill>
                  <a:srgbClr val="FFFFFF"/>
                </a:solidFill>
              </a:rPr>
              <a:t>Eles</a:t>
            </a:r>
            <a:r>
              <a:rPr lang="en-US" sz="1000" spc="-50" dirty="0">
                <a:solidFill>
                  <a:srgbClr val="FFFFFF"/>
                </a:solidFill>
              </a:rPr>
              <a:t> </a:t>
            </a:r>
            <a:r>
              <a:rPr lang="en-US" sz="1000" spc="50" dirty="0" err="1">
                <a:solidFill>
                  <a:srgbClr val="FFFFFF"/>
                </a:solidFill>
              </a:rPr>
              <a:t>podem</a:t>
            </a:r>
            <a:r>
              <a:rPr lang="en-US" sz="1000" spc="-40" dirty="0">
                <a:solidFill>
                  <a:srgbClr val="FFFFFF"/>
                </a:solidFill>
              </a:rPr>
              <a:t> </a:t>
            </a:r>
            <a:r>
              <a:rPr lang="en-US" sz="1000" spc="35" dirty="0" err="1">
                <a:solidFill>
                  <a:srgbClr val="FFFFFF"/>
                </a:solidFill>
              </a:rPr>
              <a:t>incluir</a:t>
            </a:r>
            <a:r>
              <a:rPr lang="en-US" sz="1000" spc="35" dirty="0">
                <a:solidFill>
                  <a:srgbClr val="FFFFFF"/>
                </a:solidFill>
              </a:rPr>
              <a:t> </a:t>
            </a:r>
            <a:r>
              <a:rPr lang="en-US" sz="1000" spc="20" dirty="0" err="1">
                <a:solidFill>
                  <a:srgbClr val="FFFFFF"/>
                </a:solidFill>
              </a:rPr>
              <a:t>proprietários</a:t>
            </a:r>
            <a:r>
              <a:rPr lang="en-US" sz="1000" spc="20" dirty="0">
                <a:solidFill>
                  <a:srgbClr val="FFFFFF"/>
                </a:solidFill>
              </a:rPr>
              <a:t> do</a:t>
            </a:r>
            <a:r>
              <a:rPr lang="en-US" sz="1000" spc="15" dirty="0">
                <a:solidFill>
                  <a:srgbClr val="FFFFFF"/>
                </a:solidFill>
              </a:rPr>
              <a:t> </a:t>
            </a:r>
            <a:r>
              <a:rPr lang="en-US" sz="1000" spc="10" dirty="0" err="1">
                <a:solidFill>
                  <a:srgbClr val="FFFFFF"/>
                </a:solidFill>
              </a:rPr>
              <a:t>projeto</a:t>
            </a:r>
            <a:r>
              <a:rPr lang="en-US" sz="1000" spc="10" dirty="0">
                <a:solidFill>
                  <a:srgbClr val="FFFFFF"/>
                </a:solidFill>
              </a:rPr>
              <a:t>,</a:t>
            </a:r>
            <a:r>
              <a:rPr lang="en-US" sz="1000" spc="20" dirty="0">
                <a:solidFill>
                  <a:srgbClr val="FFFFFF"/>
                </a:solidFill>
              </a:rPr>
              <a:t> </a:t>
            </a:r>
            <a:r>
              <a:rPr lang="en-US" sz="1000" spc="20" dirty="0" err="1">
                <a:solidFill>
                  <a:srgbClr val="FFFFFF"/>
                </a:solidFill>
              </a:rPr>
              <a:t>investidores</a:t>
            </a:r>
            <a:r>
              <a:rPr lang="en-US" sz="1000" spc="20" dirty="0">
                <a:solidFill>
                  <a:srgbClr val="FFFFFF"/>
                </a:solidFill>
              </a:rPr>
              <a:t>,</a:t>
            </a:r>
            <a:r>
              <a:rPr lang="en-US" sz="1000" spc="-15" dirty="0">
                <a:solidFill>
                  <a:srgbClr val="FFFFFF"/>
                </a:solidFill>
              </a:rPr>
              <a:t> </a:t>
            </a:r>
            <a:r>
              <a:rPr lang="en-US" sz="1000" spc="45" dirty="0" err="1">
                <a:solidFill>
                  <a:srgbClr val="FFFFFF"/>
                </a:solidFill>
              </a:rPr>
              <a:t>patrocinadores</a:t>
            </a:r>
            <a:r>
              <a:rPr lang="en-US" sz="1000" spc="15" dirty="0">
                <a:solidFill>
                  <a:srgbClr val="FFFFFF"/>
                </a:solidFill>
              </a:rPr>
              <a:t> </a:t>
            </a:r>
            <a:r>
              <a:rPr lang="en-US" sz="1000" spc="-50" dirty="0">
                <a:solidFill>
                  <a:srgbClr val="FFFFFF"/>
                </a:solidFill>
              </a:rPr>
              <a:t>e </a:t>
            </a:r>
            <a:r>
              <a:rPr lang="en-US" sz="1000" spc="10" dirty="0" err="1">
                <a:solidFill>
                  <a:srgbClr val="FFFFFF"/>
                </a:solidFill>
              </a:rPr>
              <a:t>outras</a:t>
            </a:r>
            <a:r>
              <a:rPr lang="en-US" sz="1000" spc="20" dirty="0">
                <a:solidFill>
                  <a:srgbClr val="FFFFFF"/>
                </a:solidFill>
              </a:rPr>
              <a:t> </a:t>
            </a:r>
            <a:r>
              <a:rPr lang="en-US" sz="1000" spc="10" dirty="0">
                <a:solidFill>
                  <a:srgbClr val="FFFFFF"/>
                </a:solidFill>
              </a:rPr>
              <a:t>partes</a:t>
            </a:r>
            <a:r>
              <a:rPr lang="en-US" sz="1000" spc="85" dirty="0">
                <a:solidFill>
                  <a:srgbClr val="FFFFFF"/>
                </a:solidFill>
              </a:rPr>
              <a:t> </a:t>
            </a:r>
            <a:r>
              <a:rPr lang="en-US" sz="1000" spc="65" dirty="0" err="1">
                <a:solidFill>
                  <a:srgbClr val="FFFFFF"/>
                </a:solidFill>
              </a:rPr>
              <a:t>interessadas</a:t>
            </a:r>
            <a:r>
              <a:rPr lang="en-US" sz="1000" spc="60" dirty="0">
                <a:solidFill>
                  <a:srgbClr val="FFFFFF"/>
                </a:solidFill>
              </a:rPr>
              <a:t> </a:t>
            </a:r>
            <a:r>
              <a:rPr lang="en-US" sz="1000" spc="10" dirty="0">
                <a:solidFill>
                  <a:srgbClr val="FFFFFF"/>
                </a:solidFill>
              </a:rPr>
              <a:t>que</a:t>
            </a:r>
            <a:r>
              <a:rPr lang="en-US" sz="1000" spc="50" dirty="0">
                <a:solidFill>
                  <a:srgbClr val="FFFFFF"/>
                </a:solidFill>
              </a:rPr>
              <a:t> </a:t>
            </a:r>
            <a:r>
              <a:rPr lang="en-US" sz="1000" spc="10" dirty="0" err="1">
                <a:solidFill>
                  <a:srgbClr val="FFFFFF"/>
                </a:solidFill>
              </a:rPr>
              <a:t>têm</a:t>
            </a:r>
            <a:r>
              <a:rPr lang="en-US" sz="1000" spc="60" dirty="0">
                <a:solidFill>
                  <a:srgbClr val="FFFFFF"/>
                </a:solidFill>
              </a:rPr>
              <a:t> </a:t>
            </a:r>
            <a:r>
              <a:rPr lang="en-US" sz="1000" spc="10" dirty="0">
                <a:solidFill>
                  <a:srgbClr val="FFFFFF"/>
                </a:solidFill>
              </a:rPr>
              <a:t>interesse</a:t>
            </a:r>
            <a:r>
              <a:rPr lang="en-US" sz="1000" spc="55" dirty="0">
                <a:solidFill>
                  <a:srgbClr val="FFFFFF"/>
                </a:solidFill>
              </a:rPr>
              <a:t> </a:t>
            </a:r>
            <a:r>
              <a:rPr lang="en-US" sz="1000" spc="10" dirty="0" err="1">
                <a:solidFill>
                  <a:srgbClr val="FFFFFF"/>
                </a:solidFill>
              </a:rPr>
              <a:t>direto</a:t>
            </a:r>
            <a:r>
              <a:rPr lang="en-US" sz="1000" spc="45" dirty="0">
                <a:solidFill>
                  <a:srgbClr val="FFFFFF"/>
                </a:solidFill>
              </a:rPr>
              <a:t> </a:t>
            </a:r>
            <a:r>
              <a:rPr lang="en-US" sz="1000" spc="-25" dirty="0" err="1">
                <a:solidFill>
                  <a:srgbClr val="FFFFFF"/>
                </a:solidFill>
              </a:rPr>
              <a:t>ou</a:t>
            </a:r>
            <a:r>
              <a:rPr lang="en-US" sz="1000" spc="-25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indireto</a:t>
            </a:r>
            <a:r>
              <a:rPr lang="en-US" sz="1000" spc="-5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no </a:t>
            </a:r>
            <a:r>
              <a:rPr lang="en-US" sz="1000" spc="-10" dirty="0" err="1">
                <a:solidFill>
                  <a:srgbClr val="FFFFFF"/>
                </a:solidFill>
              </a:rPr>
              <a:t>projeto</a:t>
            </a:r>
            <a:r>
              <a:rPr lang="en-US" sz="1000" spc="-10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768A696-4E4B-DD7A-34A1-88488AE4C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310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9947B65-60EC-4F17-B099-60EC60B20D44}"/>
              </a:ext>
            </a:extLst>
          </p:cNvPr>
          <p:cNvSpPr txBox="1"/>
          <p:nvPr/>
        </p:nvSpPr>
        <p:spPr>
          <a:xfrm>
            <a:off x="1240539" y="2444302"/>
            <a:ext cx="2514525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160" marR="4064" algn="ctr" defTabSz="731520">
              <a:spcBef>
                <a:spcPts val="80"/>
              </a:spcBef>
            </a:pP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Utilizador</a:t>
            </a:r>
            <a:r>
              <a:rPr lang="pt-PT" sz="1440" kern="1200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8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começa</a:t>
            </a:r>
            <a:r>
              <a:rPr lang="pt-PT" sz="1440" kern="1200" spc="24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48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na</a:t>
            </a:r>
            <a:r>
              <a:rPr lang="pt-PT" sz="1440" kern="1200" spc="28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-8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página</a:t>
            </a:r>
            <a:r>
              <a:rPr lang="pt-PT" sz="1440" kern="1200" spc="-8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44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inicial</a:t>
            </a:r>
            <a:r>
              <a:rPr lang="pt-PT" sz="1440" kern="1200" spc="-44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e</a:t>
            </a:r>
            <a:r>
              <a:rPr lang="pt-PT" sz="1440" kern="1200" spc="-16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faz</a:t>
            </a:r>
            <a:r>
              <a:rPr lang="pt-PT" sz="1440" kern="1200" spc="-4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login</a:t>
            </a:r>
            <a:r>
              <a:rPr lang="pt-PT" sz="1440" kern="1200" spc="-40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ou</a:t>
            </a:r>
            <a:r>
              <a:rPr lang="pt-PT" sz="1440" kern="1200" spc="-28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44" dirty="0" err="1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sign</a:t>
            </a:r>
            <a:r>
              <a:rPr lang="pt-PT" sz="1440" kern="1200" spc="-40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20" dirty="0" err="1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up</a:t>
            </a:r>
            <a:endParaRPr lang="pt-PT" sz="1800" dirty="0">
              <a:latin typeface="Calibri"/>
              <a:cs typeface="Calibri"/>
            </a:endParaRPr>
          </a:p>
        </p:txBody>
      </p:sp>
      <p:pic>
        <p:nvPicPr>
          <p:cNvPr id="6" name="object 4">
            <a:extLst>
              <a:ext uri="{FF2B5EF4-FFF2-40B4-BE49-F238E27FC236}">
                <a16:creationId xmlns:a16="http://schemas.microsoft.com/office/drawing/2014/main" id="{71D06F37-D04C-4097-6C43-0B8C45B789C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0721" y="3104015"/>
            <a:ext cx="3305363" cy="6499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FD1C2D-ECE5-0B22-12E0-A81932DF6DBF}"/>
              </a:ext>
            </a:extLst>
          </p:cNvPr>
          <p:cNvSpPr txBox="1"/>
          <p:nvPr/>
        </p:nvSpPr>
        <p:spPr>
          <a:xfrm>
            <a:off x="3640973" y="4244081"/>
            <a:ext cx="4910053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160" marR="4064" algn="ctr" defTabSz="731520">
              <a:spcBef>
                <a:spcPts val="80"/>
              </a:spcBef>
            </a:pP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Utilizador</a:t>
            </a:r>
            <a:r>
              <a:rPr lang="pt-PT" sz="1440" kern="1200" spc="12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8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começa</a:t>
            </a:r>
            <a:r>
              <a:rPr lang="pt-PT" sz="1440" kern="1200" spc="40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48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na</a:t>
            </a:r>
            <a:r>
              <a:rPr lang="pt-PT" sz="1440" kern="1200" spc="44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página</a:t>
            </a:r>
            <a:r>
              <a:rPr lang="pt-PT" sz="1440" kern="1200" spc="20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44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inicial</a:t>
            </a:r>
            <a:r>
              <a:rPr lang="pt-PT" sz="1440" kern="1200" spc="4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-4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e</a:t>
            </a:r>
            <a:r>
              <a:rPr lang="pt-PT" sz="1440" kern="1200" spc="-40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quer</a:t>
            </a:r>
            <a:r>
              <a:rPr lang="pt-PT" sz="1440" kern="1200" spc="-24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fazer</a:t>
            </a:r>
            <a:r>
              <a:rPr lang="pt-PT" sz="1440" kern="1200" spc="-24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56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uma</a:t>
            </a:r>
            <a:r>
              <a:rPr lang="pt-PT" sz="1440" kern="1200" spc="-8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rota</a:t>
            </a:r>
            <a:r>
              <a:rPr lang="pt-PT" sz="1440" kern="1200" spc="-8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de</a:t>
            </a:r>
            <a:r>
              <a:rPr lang="pt-PT" sz="1440" kern="1200" spc="-12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64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QrCodes</a:t>
            </a:r>
            <a:endParaRPr lang="pt-PT" sz="1800" dirty="0">
              <a:latin typeface="Calibri"/>
              <a:cs typeface="Calibri"/>
            </a:endParaRPr>
          </a:p>
        </p:txBody>
      </p:sp>
      <p:pic>
        <p:nvPicPr>
          <p:cNvPr id="9" name="object 6">
            <a:extLst>
              <a:ext uri="{FF2B5EF4-FFF2-40B4-BE49-F238E27FC236}">
                <a16:creationId xmlns:a16="http://schemas.microsoft.com/office/drawing/2014/main" id="{6F4F9BDB-313E-AC0A-AEA0-9F7DBCFD5631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097540" y="3048514"/>
            <a:ext cx="2211320" cy="7609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6DAD0A-655C-EC75-72AE-AEDA97565737}"/>
              </a:ext>
            </a:extLst>
          </p:cNvPr>
          <p:cNvSpPr txBox="1"/>
          <p:nvPr/>
        </p:nvSpPr>
        <p:spPr>
          <a:xfrm>
            <a:off x="6795911" y="2429423"/>
            <a:ext cx="4910957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160" algn="ctr" defTabSz="731520">
              <a:spcBef>
                <a:spcPts val="80"/>
              </a:spcBef>
            </a:pP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Utilizador</a:t>
            </a:r>
            <a:r>
              <a:rPr lang="pt-PT" sz="1440" kern="1200" spc="16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8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começa</a:t>
            </a:r>
            <a:r>
              <a:rPr lang="pt-PT" sz="1440" kern="1200" spc="48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48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na</a:t>
            </a:r>
            <a:r>
              <a:rPr lang="pt-PT" sz="1440" kern="1200" spc="36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página</a:t>
            </a:r>
            <a:r>
              <a:rPr lang="pt-PT" sz="1440" kern="1200" spc="24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44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inicial</a:t>
            </a:r>
            <a:r>
              <a:rPr lang="pt-PT" sz="1440" kern="1200" spc="8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-40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e</a:t>
            </a:r>
            <a:endParaRPr lang="pt-PT" sz="1440" kern="1200" dirty="0">
              <a:solidFill>
                <a:schemeClr val="tx1"/>
              </a:solidFill>
              <a:latin typeface="Calibri"/>
              <a:ea typeface="+mn-ea"/>
              <a:cs typeface="Calibri"/>
            </a:endParaRPr>
          </a:p>
          <a:p>
            <a:pPr marL="10160" algn="ctr" defTabSz="731520">
              <a:spcBef>
                <a:spcPts val="4"/>
              </a:spcBef>
            </a:pPr>
            <a:r>
              <a:rPr lang="pt-PT" sz="1440" kern="1200" spc="8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quer</a:t>
            </a:r>
            <a:r>
              <a:rPr lang="pt-PT" sz="1440" kern="1200" spc="28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8" dirty="0" err="1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vizualizar</a:t>
            </a:r>
            <a:r>
              <a:rPr lang="pt-PT" sz="1440" kern="1200" spc="20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84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os</a:t>
            </a:r>
            <a:r>
              <a:rPr lang="pt-PT" sz="1440" kern="1200" spc="28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pt-PT" sz="1440" kern="1200" spc="-8" dirty="0">
                <a:solidFill>
                  <a:schemeClr val="tx1"/>
                </a:solidFill>
                <a:latin typeface="Calibri"/>
                <a:ea typeface="+mn-ea"/>
                <a:cs typeface="Calibri"/>
              </a:rPr>
              <a:t>eventos</a:t>
            </a:r>
            <a:endParaRPr lang="pt-PT" sz="1800" dirty="0">
              <a:latin typeface="Calibri"/>
              <a:cs typeface="Calibri"/>
            </a:endParaRPr>
          </a:p>
        </p:txBody>
      </p:sp>
      <p:pic>
        <p:nvPicPr>
          <p:cNvPr id="12" name="object 8">
            <a:extLst>
              <a:ext uri="{FF2B5EF4-FFF2-40B4-BE49-F238E27FC236}">
                <a16:creationId xmlns:a16="http://schemas.microsoft.com/office/drawing/2014/main" id="{0F509451-ADBA-8D34-DA29-56BB6C71BA44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719027" y="4865208"/>
            <a:ext cx="2753943" cy="69799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5F089E0-C4D6-13ED-D81C-5534E0FF0104}"/>
              </a:ext>
            </a:extLst>
          </p:cNvPr>
          <p:cNvSpPr txBox="1"/>
          <p:nvPr/>
        </p:nvSpPr>
        <p:spPr>
          <a:xfrm>
            <a:off x="1066800" y="484276"/>
            <a:ext cx="10058400" cy="8105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User Journeys</a:t>
            </a:r>
            <a:endParaRPr lang="en-US" sz="48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4693C-15A1-7C14-42EB-72AB2B377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20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F8F75D-6A15-B850-00D7-A73C01231413}"/>
              </a:ext>
            </a:extLst>
          </p:cNvPr>
          <p:cNvSpPr txBox="1"/>
          <p:nvPr/>
        </p:nvSpPr>
        <p:spPr>
          <a:xfrm>
            <a:off x="5289754" y="639097"/>
            <a:ext cx="6253317" cy="3686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b="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MoodBoard</a:t>
            </a:r>
            <a:endParaRPr lang="en-US" sz="8000" spc="-5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A collage of images of people&#10;&#10;Description automatically generated">
            <a:extLst>
              <a:ext uri="{FF2B5EF4-FFF2-40B4-BE49-F238E27FC236}">
                <a16:creationId xmlns:a16="http://schemas.microsoft.com/office/drawing/2014/main" id="{5DBAD064-5524-15A0-3B36-E99EBCAFED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41"/>
          <a:stretch/>
        </p:blipFill>
        <p:spPr>
          <a:xfrm>
            <a:off x="-1" y="2"/>
            <a:ext cx="4635315" cy="6400798"/>
          </a:xfrm>
          <a:prstGeom prst="rect">
            <a:avLst/>
          </a:prstGeom>
        </p:spPr>
      </p:pic>
      <p:cxnSp>
        <p:nvCxnSpPr>
          <p:cNvPr id="19" name="!!Straight Connector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0A5E7FB-1FB5-4C57-9C8C-70E550767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47C19B-FAFC-D382-8D92-4DE7E405F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271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524CA5-6C45-2D90-8F5B-D83D0B515548}"/>
              </a:ext>
            </a:extLst>
          </p:cNvPr>
          <p:cNvSpPr txBox="1"/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Early proposed Solutions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grpSp>
        <p:nvGrpSpPr>
          <p:cNvPr id="2" name="object 4">
            <a:extLst>
              <a:ext uri="{FF2B5EF4-FFF2-40B4-BE49-F238E27FC236}">
                <a16:creationId xmlns:a16="http://schemas.microsoft.com/office/drawing/2014/main" id="{52D609AC-56DE-7111-5AE7-6314FA05A109}"/>
              </a:ext>
            </a:extLst>
          </p:cNvPr>
          <p:cNvGrpSpPr/>
          <p:nvPr/>
        </p:nvGrpSpPr>
        <p:grpSpPr>
          <a:xfrm>
            <a:off x="4281037" y="2098515"/>
            <a:ext cx="3690251" cy="3786080"/>
            <a:chOff x="201168" y="2784348"/>
            <a:chExt cx="6455661" cy="6623303"/>
          </a:xfrm>
        </p:grpSpPr>
        <p:pic>
          <p:nvPicPr>
            <p:cNvPr id="3" name="object 5">
              <a:extLst>
                <a:ext uri="{FF2B5EF4-FFF2-40B4-BE49-F238E27FC236}">
                  <a16:creationId xmlns:a16="http://schemas.microsoft.com/office/drawing/2014/main" id="{55285E54-112A-ED86-5AB1-04F0DA223EAC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1168" y="2784348"/>
              <a:ext cx="6455661" cy="6623303"/>
            </a:xfrm>
            <a:prstGeom prst="rect">
              <a:avLst/>
            </a:prstGeom>
          </p:spPr>
        </p:pic>
        <p:pic>
          <p:nvPicPr>
            <p:cNvPr id="4" name="object 6">
              <a:extLst>
                <a:ext uri="{FF2B5EF4-FFF2-40B4-BE49-F238E27FC236}">
                  <a16:creationId xmlns:a16="http://schemas.microsoft.com/office/drawing/2014/main" id="{0E0DEB0E-AD38-3079-EAE3-8F225D3345FC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91000" y="5609844"/>
              <a:ext cx="2234183" cy="1563623"/>
            </a:xfrm>
            <a:prstGeom prst="rect">
              <a:avLst/>
            </a:prstGeom>
          </p:spPr>
        </p:pic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EB0E42BD-91C8-602C-492F-5515400B915C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671059" y="7769354"/>
              <a:ext cx="1472183" cy="1267965"/>
            </a:xfrm>
            <a:prstGeom prst="rect">
              <a:avLst/>
            </a:prstGeom>
          </p:spPr>
        </p:pic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AFE43D-72DC-2FEF-962F-8252D86BF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00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8CB54FC-0B2A-4107-9A70-958B90B76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FBEB46-CCDF-15AF-BF03-130E696F1742}"/>
              </a:ext>
            </a:extLst>
          </p:cNvPr>
          <p:cNvSpPr txBox="1"/>
          <p:nvPr/>
        </p:nvSpPr>
        <p:spPr>
          <a:xfrm>
            <a:off x="6411685" y="634946"/>
            <a:ext cx="512717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Index</a:t>
            </a:r>
          </a:p>
        </p:txBody>
      </p:sp>
      <p:pic>
        <p:nvPicPr>
          <p:cNvPr id="8" name="Graphic 7" descr="Magnifying glass">
            <a:extLst>
              <a:ext uri="{FF2B5EF4-FFF2-40B4-BE49-F238E27FC236}">
                <a16:creationId xmlns:a16="http://schemas.microsoft.com/office/drawing/2014/main" id="{83774CC5-23E5-C4E1-E07C-0940B6B50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3192" y="711306"/>
            <a:ext cx="5115347" cy="511534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855A9B5-1710-4B19-B0F1-CDFDD4ED5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14044" y="2246569"/>
            <a:ext cx="457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6CAFA83-4DD7-77AA-3E16-6380B039D157}"/>
              </a:ext>
            </a:extLst>
          </p:cNvPr>
          <p:cNvSpPr txBox="1"/>
          <p:nvPr/>
        </p:nvSpPr>
        <p:spPr>
          <a:xfrm>
            <a:off x="6411684" y="2407436"/>
            <a:ext cx="5127172" cy="34616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Our Story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Brand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Logo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Typography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Icons and ribbon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At a glance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A76026-5689-4584-8D93-D71D739E6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B12AA5-41B3-80DA-A56F-8E5EAB398441}"/>
              </a:ext>
            </a:extLst>
          </p:cNvPr>
          <p:cNvSpPr txBox="1"/>
          <p:nvPr/>
        </p:nvSpPr>
        <p:spPr>
          <a:xfrm>
            <a:off x="7913668" y="1150473"/>
            <a:ext cx="44675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|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en-US" sz="4000" dirty="0">
                <a:solidFill>
                  <a:srgbClr val="5D0CA7"/>
                </a:solidFill>
                <a:latin typeface="Aptos" panose="020B0004020202020204" pitchFamily="34" charset="0"/>
              </a:rPr>
              <a:t>Brand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Book</a:t>
            </a:r>
            <a:endParaRPr lang="pt-PT" sz="40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9A36A9-49AE-902A-BD66-D4210DA67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1983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ew York City Wallpaper 4K, Twilight, Sunset, Cityscape">
            <a:extLst>
              <a:ext uri="{FF2B5EF4-FFF2-40B4-BE49-F238E27FC236}">
                <a16:creationId xmlns:a16="http://schemas.microsoft.com/office/drawing/2014/main" id="{A0016F58-5A47-4F6F-17F8-6A989CEB34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421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1" name="Rectangle 1030">
            <a:extLst>
              <a:ext uri="{FF2B5EF4-FFF2-40B4-BE49-F238E27FC236}">
                <a16:creationId xmlns:a16="http://schemas.microsoft.com/office/drawing/2014/main" id="{8DA9D5E3-3A22-4873-81C8-59749E216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A687D5-6F59-0843-8651-C07DEBAC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1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07A7E9-04C1-9B4E-5DA7-CFF2C69FF61C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Our story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9860E-A916-F02D-E46C-F2A3A31DC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5968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extBox 2">
            <a:extLst>
              <a:ext uri="{FF2B5EF4-FFF2-40B4-BE49-F238E27FC236}">
                <a16:creationId xmlns:a16="http://schemas.microsoft.com/office/drawing/2014/main" id="{E55B84FA-78BE-CD11-2DE6-8C19BF8A4F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82707"/>
              </p:ext>
            </p:extLst>
          </p:nvPr>
        </p:nvGraphicFramePr>
        <p:xfrm>
          <a:off x="2138666" y="2009599"/>
          <a:ext cx="7914667" cy="3416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 descr="A logo with a question mark">
            <a:extLst>
              <a:ext uri="{FF2B5EF4-FFF2-40B4-BE49-F238E27FC236}">
                <a16:creationId xmlns:a16="http://schemas.microsoft.com/office/drawing/2014/main" id="{87D51B22-A5A6-480A-738D-5AA846F514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40" y="427394"/>
            <a:ext cx="2917024" cy="124531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17D0ED-9AF9-51D1-9F00-9FDEFBF93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935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FBEB46-CCDF-15AF-BF03-130E696F1742}"/>
              </a:ext>
            </a:extLst>
          </p:cNvPr>
          <p:cNvSpPr txBox="1"/>
          <p:nvPr/>
        </p:nvSpPr>
        <p:spPr>
          <a:xfrm>
            <a:off x="6411685" y="634946"/>
            <a:ext cx="512717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Index</a:t>
            </a:r>
          </a:p>
        </p:txBody>
      </p:sp>
      <p:pic>
        <p:nvPicPr>
          <p:cNvPr id="8" name="Graphic 7" descr="Magnifying glass">
            <a:extLst>
              <a:ext uri="{FF2B5EF4-FFF2-40B4-BE49-F238E27FC236}">
                <a16:creationId xmlns:a16="http://schemas.microsoft.com/office/drawing/2014/main" id="{83774CC5-23E5-C4E1-E07C-0940B6B50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3192" y="711306"/>
            <a:ext cx="5115347" cy="51153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CAFA83-4DD7-77AA-3E16-6380B039D157}"/>
              </a:ext>
            </a:extLst>
          </p:cNvPr>
          <p:cNvSpPr txBox="1"/>
          <p:nvPr/>
        </p:nvSpPr>
        <p:spPr>
          <a:xfrm>
            <a:off x="6411684" y="2407436"/>
            <a:ext cx="5127172" cy="3461658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/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Brainstorming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Research on the subject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Competitive Analysis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 Tasks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 Scenarios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Audience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Personas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 Journeys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Moodboard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Early proposed Solutions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B12AA5-41B3-80DA-A56F-8E5EAB398441}"/>
              </a:ext>
            </a:extLst>
          </p:cNvPr>
          <p:cNvSpPr txBox="1"/>
          <p:nvPr/>
        </p:nvSpPr>
        <p:spPr>
          <a:xfrm>
            <a:off x="7913668" y="1150473"/>
            <a:ext cx="44675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|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en-US" sz="4000" dirty="0" err="1">
                <a:solidFill>
                  <a:srgbClr val="5D0CA7"/>
                </a:solidFill>
                <a:latin typeface="Aptos" panose="020B0004020202020204" pitchFamily="34" charset="0"/>
              </a:rPr>
              <a:t>Relatório</a:t>
            </a:r>
            <a:endParaRPr lang="pt-PT" sz="40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AFD998-D217-BCE2-27A6-DA08F4B92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8768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0FB66C6-3FEF-CC4C-9E7E-407E6A6A6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137511"/>
            <a:ext cx="10905066" cy="4062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A831A1-D6E1-362B-D24A-0E9A97E1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875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07A7E9-04C1-9B4E-5DA7-CFF2C69FF61C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The Brand</a:t>
            </a:r>
            <a:endParaRPr lang="en-US" sz="8000" spc="-5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9039C-B4F3-6DAE-49DA-CD15BDA26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696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inhas e pontos ligados a representar uma rede">
            <a:extLst>
              <a:ext uri="{FF2B5EF4-FFF2-40B4-BE49-F238E27FC236}">
                <a16:creationId xmlns:a16="http://schemas.microsoft.com/office/drawing/2014/main" id="{11C95763-EBF4-3A7C-4B4A-764ECCABE5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D1678A1-F6FB-4DC6-8CED-9805B18D5BE2}"/>
              </a:ext>
            </a:extLst>
          </p:cNvPr>
          <p:cNvSpPr txBox="1"/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nossa marca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está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inserida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num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contexto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tecnológico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que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QR codes se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tornaram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parte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essencial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comunicação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interação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Os QR codes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uma forma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eficaz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ligar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mundo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físico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digital, e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está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cada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vez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mais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vários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setores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incluindo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educação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o turismo.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Baseando-nos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 Geocaching,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faremos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com que a nossa marca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seja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basicamente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aventura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digital,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que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vez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caixas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físicas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teremos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nossos QR codes. É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dentro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contexto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que a nossa marca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encontra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relevância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Queremos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proporcionar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utilizadores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experiência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única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envolvente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descubrirem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mundo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busca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dos QR codes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espalhados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estrategicamente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Ao fazer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isso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criaremos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ligação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mais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profunda entre as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pessoas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incentivando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exploração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descoberta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CE76D-B49F-038E-DA89-03F7FF6BD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786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5D5D50-4FBC-D0D1-AF68-7852A5491EBA}"/>
              </a:ext>
            </a:extLst>
          </p:cNvPr>
          <p:cNvSpPr txBox="1"/>
          <p:nvPr/>
        </p:nvSpPr>
        <p:spPr>
          <a:xfrm>
            <a:off x="5220928" y="965200"/>
            <a:ext cx="5999002" cy="492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spc="-50" dirty="0">
                <a:latin typeface="+mj-lt"/>
                <a:ea typeface="+mj-ea"/>
                <a:cs typeface="+mj-cs"/>
              </a:rPr>
              <a:t>Para mudar </a:t>
            </a:r>
            <a:r>
              <a:rPr lang="en-US" sz="6000" spc="-50" dirty="0" err="1">
                <a:latin typeface="+mj-lt"/>
                <a:ea typeface="+mj-ea"/>
                <a:cs typeface="+mj-cs"/>
              </a:rPr>
              <a:t>como</a:t>
            </a:r>
            <a:r>
              <a:rPr lang="en-US" sz="6000" spc="-50" dirty="0">
                <a:latin typeface="+mj-lt"/>
                <a:ea typeface="+mj-ea"/>
                <a:cs typeface="+mj-cs"/>
              </a:rPr>
              <a:t> as </a:t>
            </a:r>
            <a:r>
              <a:rPr lang="en-US" sz="6000" spc="-50" dirty="0" err="1">
                <a:latin typeface="+mj-lt"/>
                <a:ea typeface="+mj-ea"/>
                <a:cs typeface="+mj-cs"/>
              </a:rPr>
              <a:t>pessoas</a:t>
            </a:r>
            <a:r>
              <a:rPr lang="en-US" sz="6000" spc="-50" dirty="0">
                <a:latin typeface="+mj-lt"/>
                <a:ea typeface="+mj-ea"/>
                <a:cs typeface="+mj-cs"/>
              </a:rPr>
              <a:t> </a:t>
            </a:r>
            <a:r>
              <a:rPr lang="en-US" sz="6000" spc="-50" dirty="0" err="1">
                <a:latin typeface="+mj-lt"/>
                <a:ea typeface="+mj-ea"/>
                <a:cs typeface="+mj-cs"/>
              </a:rPr>
              <a:t>vêm</a:t>
            </a:r>
            <a:r>
              <a:rPr lang="en-US" sz="6000" spc="-50" dirty="0">
                <a:latin typeface="+mj-lt"/>
                <a:ea typeface="+mj-ea"/>
                <a:cs typeface="+mj-cs"/>
              </a:rPr>
              <a:t> o </a:t>
            </a:r>
            <a:r>
              <a:rPr lang="en-US" sz="6000" spc="-50" dirty="0" err="1">
                <a:latin typeface="+mj-lt"/>
                <a:ea typeface="+mj-ea"/>
                <a:cs typeface="+mj-cs"/>
              </a:rPr>
              <a:t>mundo</a:t>
            </a:r>
            <a:r>
              <a:rPr lang="en-US" sz="6000" spc="-50" dirty="0">
                <a:latin typeface="+mj-lt"/>
                <a:ea typeface="+mj-ea"/>
                <a:cs typeface="+mj-cs"/>
              </a:rPr>
              <a:t>.</a:t>
            </a:r>
            <a:endParaRPr lang="en-US" sz="6000" b="0" i="0" spc="-50" dirty="0"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EEF5601-A8BC-411D-AA64-3E79320BA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58473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BD8657-3528-F68D-C331-6944D188B6BD}"/>
              </a:ext>
            </a:extLst>
          </p:cNvPr>
          <p:cNvSpPr txBox="1"/>
          <p:nvPr/>
        </p:nvSpPr>
        <p:spPr>
          <a:xfrm>
            <a:off x="823355" y="1159565"/>
            <a:ext cx="3439646" cy="4439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400" cap="all" spc="200" dirty="0" err="1">
                <a:solidFill>
                  <a:srgbClr val="FFFFFF"/>
                </a:solidFill>
              </a:rPr>
              <a:t>Porque</a:t>
            </a:r>
            <a:r>
              <a:rPr lang="en-US" sz="2400" cap="all" spc="200" dirty="0">
                <a:solidFill>
                  <a:srgbClr val="FFFFFF"/>
                </a:solidFill>
              </a:rPr>
              <a:t> é que </a:t>
            </a:r>
            <a:r>
              <a:rPr lang="en-US" sz="2400" cap="all" spc="200" dirty="0" err="1">
                <a:solidFill>
                  <a:srgbClr val="FFFFFF"/>
                </a:solidFill>
              </a:rPr>
              <a:t>existimos</a:t>
            </a:r>
            <a:r>
              <a:rPr lang="en-US" sz="2400" cap="all" spc="200" dirty="0">
                <a:solidFill>
                  <a:srgbClr val="FFFFFF"/>
                </a:solidFill>
              </a:rPr>
              <a:t>?</a:t>
            </a:r>
            <a:br>
              <a:rPr lang="en-US" sz="2400" cap="all" spc="200" dirty="0">
                <a:solidFill>
                  <a:srgbClr val="FFFFFF"/>
                </a:solidFill>
                <a:highlight>
                  <a:srgbClr val="F2F2F2"/>
                </a:highlight>
              </a:rPr>
            </a:br>
            <a:br>
              <a:rPr lang="en-US" sz="2400" cap="all" spc="200" dirty="0">
                <a:solidFill>
                  <a:srgbClr val="FFFFFF"/>
                </a:solidFill>
              </a:rPr>
            </a:br>
            <a:endParaRPr lang="en-US" sz="2400" cap="all" spc="200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D1A5B-E98C-8B5A-0D05-2CC1E71B5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64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5D5D50-4FBC-D0D1-AF68-7852A5491EBA}"/>
              </a:ext>
            </a:extLst>
          </p:cNvPr>
          <p:cNvSpPr txBox="1"/>
          <p:nvPr/>
        </p:nvSpPr>
        <p:spPr>
          <a:xfrm>
            <a:off x="5220928" y="965200"/>
            <a:ext cx="5999002" cy="492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spc="-50" dirty="0" err="1">
                <a:latin typeface="+mj-lt"/>
                <a:ea typeface="+mj-ea"/>
                <a:cs typeface="+mj-cs"/>
              </a:rPr>
              <a:t>Criamos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 uma </a:t>
            </a:r>
            <a:r>
              <a:rPr lang="en-US" sz="5600" spc="-50" dirty="0" err="1">
                <a:latin typeface="+mj-lt"/>
                <a:ea typeface="+mj-ea"/>
                <a:cs typeface="+mj-cs"/>
              </a:rPr>
              <a:t>maneira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 de </a:t>
            </a:r>
            <a:r>
              <a:rPr lang="en-US" sz="5600" spc="-50" dirty="0" err="1">
                <a:latin typeface="+mj-lt"/>
                <a:ea typeface="+mj-ea"/>
                <a:cs typeface="+mj-cs"/>
              </a:rPr>
              <a:t>interligar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 as </a:t>
            </a:r>
            <a:r>
              <a:rPr lang="en-US" sz="5600" spc="-50" dirty="0" err="1">
                <a:latin typeface="+mj-lt"/>
                <a:ea typeface="+mj-ea"/>
                <a:cs typeface="+mj-cs"/>
              </a:rPr>
              <a:t>pessoas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 pela </a:t>
            </a:r>
            <a:r>
              <a:rPr lang="en-US" sz="5600" spc="-50" dirty="0" err="1">
                <a:latin typeface="+mj-lt"/>
                <a:ea typeface="+mj-ea"/>
                <a:cs typeface="+mj-cs"/>
              </a:rPr>
              <a:t>curiosidade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 da </a:t>
            </a:r>
            <a:r>
              <a:rPr lang="en-US" sz="5600" spc="-50" dirty="0" err="1">
                <a:latin typeface="+mj-lt"/>
                <a:ea typeface="+mj-ea"/>
                <a:cs typeface="+mj-cs"/>
              </a:rPr>
              <a:t>descoberta</a:t>
            </a:r>
            <a:r>
              <a:rPr lang="en-US" sz="5600" spc="-50" dirty="0">
                <a:latin typeface="+mj-lt"/>
                <a:ea typeface="+mj-ea"/>
                <a:cs typeface="+mj-cs"/>
              </a:rPr>
              <a:t>.</a:t>
            </a:r>
            <a:endParaRPr lang="en-US" sz="5600" b="0" i="0" spc="-50" dirty="0"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EF5601-A8BC-411D-AA64-3E79320BA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58473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BD8657-3528-F68D-C331-6944D188B6BD}"/>
              </a:ext>
            </a:extLst>
          </p:cNvPr>
          <p:cNvSpPr txBox="1"/>
          <p:nvPr/>
        </p:nvSpPr>
        <p:spPr>
          <a:xfrm>
            <a:off x="809212" y="1209472"/>
            <a:ext cx="3439646" cy="4439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400" cap="all" spc="200" dirty="0">
                <a:solidFill>
                  <a:srgbClr val="FFFFFF"/>
                </a:solidFill>
              </a:rPr>
              <a:t>O QUE FAZEMOS?</a:t>
            </a:r>
            <a:br>
              <a:rPr lang="en-US" sz="2400" cap="all" spc="200" dirty="0">
                <a:solidFill>
                  <a:srgbClr val="FFFFFF"/>
                </a:solidFill>
                <a:highlight>
                  <a:srgbClr val="F2F2F2"/>
                </a:highlight>
              </a:rPr>
            </a:br>
            <a:br>
              <a:rPr lang="en-US" sz="2400" cap="all" spc="200" dirty="0">
                <a:solidFill>
                  <a:srgbClr val="FFFFFF"/>
                </a:solidFill>
              </a:rPr>
            </a:br>
            <a:endParaRPr lang="en-US" sz="2400" cap="all" spc="200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592CA-59DC-8EE7-FAC0-BF6865253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5388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87707E-C83F-8D88-382D-1CDF06CC101D}"/>
              </a:ext>
            </a:extLst>
          </p:cNvPr>
          <p:cNvSpPr txBox="1"/>
          <p:nvPr/>
        </p:nvSpPr>
        <p:spPr>
          <a:xfrm>
            <a:off x="809212" y="1209472"/>
            <a:ext cx="3439646" cy="4439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400" cap="all" spc="200">
                <a:solidFill>
                  <a:srgbClr val="FFFFFF"/>
                </a:solidFill>
              </a:rPr>
              <a:t>COMO AGIMOS?</a:t>
            </a:r>
            <a:br>
              <a:rPr lang="en-US" sz="2400" cap="all" spc="200">
                <a:solidFill>
                  <a:srgbClr val="FFFFFF"/>
                </a:solidFill>
                <a:highlight>
                  <a:srgbClr val="F2F2F2"/>
                </a:highlight>
              </a:rPr>
            </a:br>
            <a:br>
              <a:rPr lang="en-US" sz="2400" cap="all" spc="200">
                <a:solidFill>
                  <a:srgbClr val="FFFFFF"/>
                </a:solidFill>
              </a:rPr>
            </a:br>
            <a:endParaRPr lang="en-US" sz="2400" cap="all" spc="200" dirty="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32C77-3269-33D1-FB0A-2CA7D9569014}"/>
              </a:ext>
            </a:extLst>
          </p:cNvPr>
          <p:cNvSpPr txBox="1"/>
          <p:nvPr/>
        </p:nvSpPr>
        <p:spPr>
          <a:xfrm>
            <a:off x="5220927" y="1184507"/>
            <a:ext cx="6510155" cy="5673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Somos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motivados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,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trabalhadores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e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bastante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prefecionistas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.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Procuramos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passar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os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nossos </a:t>
            </a:r>
            <a:r>
              <a:rPr lang="en-US" sz="4800" kern="1200" dirty="0" err="1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valores</a:t>
            </a:r>
            <a:r>
              <a:rPr lang="en-US" sz="4800" kern="1200" dirty="0">
                <a:solidFill>
                  <a:srgbClr val="000000"/>
                </a:solidFill>
                <a:effectLst/>
                <a:latin typeface="+mj-lt"/>
                <a:ea typeface="+mn-ea"/>
                <a:cs typeface="+mn-cs"/>
              </a:rPr>
              <a:t> para a nossa marca de forma positiva.</a:t>
            </a:r>
            <a:endParaRPr lang="pt-PT" sz="4800" dirty="0">
              <a:effectLst/>
              <a:latin typeface="+mj-lt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600" b="0" i="0" spc="-50" dirty="0"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45089-3D6C-C7FC-1BE5-EACA038BB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3621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07A7E9-04C1-9B4E-5DA7-CFF2C69FF61C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Logo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68AAA-631B-B5D4-6F72-F01128A4B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7117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A86AD5-3EFF-AFF4-F651-D9705A411CE4}"/>
              </a:ext>
            </a:extLst>
          </p:cNvPr>
          <p:cNvSpPr txBox="1"/>
          <p:nvPr/>
        </p:nvSpPr>
        <p:spPr>
          <a:xfrm>
            <a:off x="643467" y="1795993"/>
            <a:ext cx="3633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05840"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ea typeface="+mn-ea"/>
                <a:cs typeface="+mn-cs"/>
              </a:rPr>
              <a:t>O que </a:t>
            </a:r>
            <a:r>
              <a:rPr lang="en-US" sz="2400" kern="1200" dirty="0" err="1">
                <a:solidFill>
                  <a:schemeClr val="tx1"/>
                </a:solidFill>
                <a:ea typeface="+mn-ea"/>
                <a:cs typeface="+mn-cs"/>
              </a:rPr>
              <a:t>significa</a:t>
            </a:r>
            <a:r>
              <a:rPr lang="en-US" sz="2400" kern="1200" dirty="0">
                <a:solidFill>
                  <a:schemeClr val="tx1"/>
                </a:solidFill>
                <a:ea typeface="+mn-ea"/>
                <a:cs typeface="+mn-cs"/>
              </a:rPr>
              <a:t>?</a:t>
            </a:r>
            <a:endParaRPr lang="pt-PT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C6B82E-7C3D-0C98-3DC5-5AF87D062453}"/>
              </a:ext>
            </a:extLst>
          </p:cNvPr>
          <p:cNvSpPr txBox="1"/>
          <p:nvPr/>
        </p:nvSpPr>
        <p:spPr>
          <a:xfrm>
            <a:off x="643467" y="2559133"/>
            <a:ext cx="4024276" cy="1323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05840">
              <a:spcAft>
                <a:spcPts val="600"/>
              </a:spcAft>
            </a:pP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O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nosso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logo é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composto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por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uma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lupa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que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simboliza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a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busca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e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exploração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de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Qrcodes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, e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depois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por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um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Qrcode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US" sz="198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dentro</a:t>
            </a:r>
            <a:r>
              <a:rPr lang="en-US" sz="198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dela.</a:t>
            </a:r>
            <a:endParaRPr lang="pt-PT" dirty="0">
              <a:latin typeface="+mj-lt"/>
            </a:endParaRPr>
          </a:p>
        </p:txBody>
      </p:sp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20C6EE8A-C715-78BD-78D3-E0CC2103B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4678" y="2026826"/>
            <a:ext cx="2343855" cy="1772593"/>
          </a:xfrm>
          <a:prstGeom prst="rect">
            <a:avLst/>
          </a:prstGeom>
        </p:spPr>
      </p:pic>
      <p:pic>
        <p:nvPicPr>
          <p:cNvPr id="9" name="Picture 8" descr="A black and purple magnifying glass&#10;&#10;Description automatically generated">
            <a:extLst>
              <a:ext uri="{FF2B5EF4-FFF2-40B4-BE49-F238E27FC236}">
                <a16:creationId xmlns:a16="http://schemas.microsoft.com/office/drawing/2014/main" id="{AD88E2F1-5A1F-E395-C43F-7953084A0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875" y="2026826"/>
            <a:ext cx="2343855" cy="2387842"/>
          </a:xfrm>
          <a:prstGeom prst="rect">
            <a:avLst/>
          </a:prstGeom>
        </p:spPr>
      </p:pic>
      <p:sp>
        <p:nvSpPr>
          <p:cNvPr id="10" name="Plus Sign 9">
            <a:extLst>
              <a:ext uri="{FF2B5EF4-FFF2-40B4-BE49-F238E27FC236}">
                <a16:creationId xmlns:a16="http://schemas.microsoft.com/office/drawing/2014/main" id="{57A85D30-2643-33B2-2CDF-77D76690EBA3}"/>
              </a:ext>
            </a:extLst>
          </p:cNvPr>
          <p:cNvSpPr/>
          <p:nvPr/>
        </p:nvSpPr>
        <p:spPr>
          <a:xfrm>
            <a:off x="8084442" y="2559133"/>
            <a:ext cx="948046" cy="885815"/>
          </a:xfrm>
          <a:prstGeom prst="mathPlus">
            <a:avLst>
              <a:gd name="adj1" fmla="val 8414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3783372-94DD-E704-CBDE-1C7E93FBF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7131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for a company&#10;&#10;Description automatically generated">
            <a:extLst>
              <a:ext uri="{FF2B5EF4-FFF2-40B4-BE49-F238E27FC236}">
                <a16:creationId xmlns:a16="http://schemas.microsoft.com/office/drawing/2014/main" id="{9C9799DA-9F96-6BC2-4493-60B677D37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706" y="1503801"/>
            <a:ext cx="4624588" cy="385039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3D196-A618-0E9B-9885-55F4D046B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3957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for a company&#10;&#10;Description automatically generated">
            <a:extLst>
              <a:ext uri="{FF2B5EF4-FFF2-40B4-BE49-F238E27FC236}">
                <a16:creationId xmlns:a16="http://schemas.microsoft.com/office/drawing/2014/main" id="{E567BD5A-4ACD-D5D3-3A4B-DD7EFFDCA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187" y="2462407"/>
            <a:ext cx="2321887" cy="1933186"/>
          </a:xfrm>
          <a:prstGeom prst="rect">
            <a:avLst/>
          </a:prstGeom>
        </p:spPr>
      </p:pic>
      <p:pic>
        <p:nvPicPr>
          <p:cNvPr id="5" name="Picture 4" descr="A logo with a person holding a purple and black object&#10;&#10;Description automatically generated">
            <a:extLst>
              <a:ext uri="{FF2B5EF4-FFF2-40B4-BE49-F238E27FC236}">
                <a16:creationId xmlns:a16="http://schemas.microsoft.com/office/drawing/2014/main" id="{7B2C8F4F-8166-C60E-1383-4D694F1DF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347" y="927118"/>
            <a:ext cx="2723249" cy="1162593"/>
          </a:xfrm>
          <a:prstGeom prst="rect">
            <a:avLst/>
          </a:prstGeom>
        </p:spPr>
      </p:pic>
      <p:pic>
        <p:nvPicPr>
          <p:cNvPr id="7" name="Picture 6" descr="A logo of a magnifying glass with a purple and black square&#10;&#10;Description automatically generated">
            <a:extLst>
              <a:ext uri="{FF2B5EF4-FFF2-40B4-BE49-F238E27FC236}">
                <a16:creationId xmlns:a16="http://schemas.microsoft.com/office/drawing/2014/main" id="{59DBDB60-EC89-D6DB-9246-A7A4259056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1056" y="4768289"/>
            <a:ext cx="1242148" cy="136495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47BB94-2A73-3D56-F6AC-BB2289C17698}"/>
              </a:ext>
            </a:extLst>
          </p:cNvPr>
          <p:cNvCxnSpPr/>
          <p:nvPr/>
        </p:nvCxnSpPr>
        <p:spPr>
          <a:xfrm>
            <a:off x="5940056" y="405766"/>
            <a:ext cx="56777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0CBFB74-690B-B2F0-B48B-5D5B55007892}"/>
              </a:ext>
            </a:extLst>
          </p:cNvPr>
          <p:cNvCxnSpPr/>
          <p:nvPr/>
        </p:nvCxnSpPr>
        <p:spPr>
          <a:xfrm>
            <a:off x="5940056" y="4319240"/>
            <a:ext cx="56777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F55ADD2-FB5E-9CC9-FEEB-8D8ABA4B8738}"/>
              </a:ext>
            </a:extLst>
          </p:cNvPr>
          <p:cNvCxnSpPr/>
          <p:nvPr/>
        </p:nvCxnSpPr>
        <p:spPr>
          <a:xfrm>
            <a:off x="5940056" y="2170771"/>
            <a:ext cx="56777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2190C9C-509E-F563-4545-74622A118AF5}"/>
              </a:ext>
            </a:extLst>
          </p:cNvPr>
          <p:cNvSpPr txBox="1"/>
          <p:nvPr/>
        </p:nvSpPr>
        <p:spPr>
          <a:xfrm>
            <a:off x="5940056" y="505522"/>
            <a:ext cx="18434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Logo Horizontal</a:t>
            </a:r>
            <a:endParaRPr lang="pt-PT" sz="1100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0E92B2-22BD-6439-B69F-C3A63E6C3550}"/>
              </a:ext>
            </a:extLst>
          </p:cNvPr>
          <p:cNvSpPr txBox="1"/>
          <p:nvPr/>
        </p:nvSpPr>
        <p:spPr>
          <a:xfrm>
            <a:off x="5940055" y="2226315"/>
            <a:ext cx="18434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Logo Vertical</a:t>
            </a:r>
            <a:endParaRPr lang="pt-PT" sz="1100" dirty="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D4BFEE-9780-9EE7-9504-4460B7F9DB1B}"/>
              </a:ext>
            </a:extLst>
          </p:cNvPr>
          <p:cNvSpPr txBox="1"/>
          <p:nvPr/>
        </p:nvSpPr>
        <p:spPr>
          <a:xfrm>
            <a:off x="5940054" y="4395593"/>
            <a:ext cx="18434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Logo Mark</a:t>
            </a:r>
            <a:endParaRPr lang="pt-PT" sz="11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93BC41-7A5F-A800-9771-B5DB23E60170}"/>
              </a:ext>
            </a:extLst>
          </p:cNvPr>
          <p:cNvSpPr txBox="1"/>
          <p:nvPr/>
        </p:nvSpPr>
        <p:spPr>
          <a:xfrm>
            <a:off x="432910" y="505522"/>
            <a:ext cx="3700476" cy="48621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Os Nossos Logos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BC8BDB2-33B7-BA17-60D7-D29A4A36DB9F}"/>
              </a:ext>
            </a:extLst>
          </p:cNvPr>
          <p:cNvCxnSpPr/>
          <p:nvPr/>
        </p:nvCxnSpPr>
        <p:spPr>
          <a:xfrm>
            <a:off x="4215161" y="505522"/>
            <a:ext cx="0" cy="5255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15C920C-DB98-0996-9E2E-99344E4DB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77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ectangle 9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3C19F2-D270-BBB7-97F3-ED856CB26242}"/>
              </a:ext>
            </a:extLst>
          </p:cNvPr>
          <p:cNvSpPr txBox="1"/>
          <p:nvPr/>
        </p:nvSpPr>
        <p:spPr>
          <a:xfrm>
            <a:off x="5202898" y="843732"/>
            <a:ext cx="5983605" cy="8633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Brainstorming</a:t>
            </a:r>
            <a:endParaRPr lang="en-US" sz="48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54BD9D-C2D0-60DD-5677-E55BB7C7C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007" r="10419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1201F049-E71F-A6A7-E489-25E945BA95AC}"/>
              </a:ext>
            </a:extLst>
          </p:cNvPr>
          <p:cNvSpPr txBox="1"/>
          <p:nvPr/>
        </p:nvSpPr>
        <p:spPr>
          <a:xfrm>
            <a:off x="5172074" y="2108201"/>
            <a:ext cx="5983606" cy="4574986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645"/>
              </a:spcBef>
              <a:buFont typeface="Calibri" panose="020F0502020204030204" pitchFamily="34" charset="0"/>
            </a:pP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buFont typeface="Calibri" panose="020F0502020204030204" pitchFamily="34" charset="0"/>
            </a:pPr>
            <a:r>
              <a:rPr lang="en-US" sz="900" spc="8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Estas</a:t>
            </a:r>
            <a:r>
              <a:rPr lang="en-US" sz="900" spc="-4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8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são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7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apenas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65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algumas</a:t>
            </a:r>
            <a:r>
              <a:rPr lang="en-US" sz="900" spc="-2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ideias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iniciais</a:t>
            </a:r>
            <a:r>
              <a:rPr lang="en-US" sz="900" spc="-2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para</a:t>
            </a:r>
            <a:r>
              <a:rPr lang="en-US" sz="900" spc="-3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o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desenvolvimento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do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website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6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QR-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Caching.</a:t>
            </a:r>
            <a:r>
              <a:rPr lang="en-US" sz="900" spc="1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À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medida</a:t>
            </a:r>
            <a:r>
              <a:rPr lang="en-US" sz="900" spc="4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que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o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projeto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65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avança</a:t>
            </a:r>
            <a:r>
              <a:rPr lang="en-US" sz="900" spc="6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</a:t>
            </a:r>
            <a:r>
              <a:rPr lang="en-US" sz="900" spc="3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45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novas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6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ideias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e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oportunidades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podem</a:t>
            </a:r>
            <a:r>
              <a:rPr lang="en-US" sz="900" spc="-3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surgir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impulsionando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ainda</a:t>
            </a:r>
            <a:r>
              <a:rPr lang="en-US" sz="900" spc="-1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8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mais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3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à </a:t>
            </a: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inovação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e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o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1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sucesso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do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website.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12700">
              <a:lnSpc>
                <a:spcPct val="90000"/>
              </a:lnSpc>
              <a:buFont typeface="Calibri" panose="020F0502020204030204" pitchFamily="34" charset="0"/>
            </a:pPr>
            <a:endParaRPr lang="en-US" sz="900" b="1" spc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buFont typeface="Calibri" panose="020F0502020204030204" pitchFamily="34" charset="0"/>
            </a:pPr>
            <a:endParaRPr lang="en-US" sz="900" b="1" spc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buFont typeface="Calibri" panose="020F0502020204030204" pitchFamily="34" charset="0"/>
            </a:pPr>
            <a:endParaRPr lang="en-US" sz="900" b="1" spc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buFont typeface="Calibri" panose="020F0502020204030204" pitchFamily="34" charset="0"/>
            </a:pPr>
            <a:endParaRPr lang="en-US" sz="900" b="1" spc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buFont typeface="Calibri" panose="020F0502020204030204" pitchFamily="34" charset="0"/>
            </a:pPr>
            <a:r>
              <a:rPr lang="en-US" sz="9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</a:t>
            </a:r>
            <a:r>
              <a:rPr lang="en-US" sz="9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Intuitiva</a:t>
            </a:r>
            <a:r>
              <a:rPr lang="en-US" sz="9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8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Amigável</a:t>
            </a:r>
            <a:r>
              <a:rPr lang="en-US" sz="900" b="1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306705" indent="91440">
              <a:lnSpc>
                <a:spcPct val="90000"/>
              </a:lnSpc>
              <a:spcBef>
                <a:spcPts val="30"/>
              </a:spcBef>
              <a:buFont typeface="Calibri" panose="020F0502020204030204" pitchFamily="34" charset="0"/>
            </a:pP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Criar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intuitiva</a:t>
            </a:r>
            <a:r>
              <a:rPr lang="en-US" sz="900" spc="-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permita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aos</a:t>
            </a:r>
            <a:r>
              <a:rPr lang="en-US" sz="9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utilizadores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navegar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facilmente</a:t>
            </a:r>
            <a:r>
              <a:rPr lang="en-US" sz="900" spc="-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pelas</a:t>
            </a:r>
            <a:r>
              <a:rPr lang="en-US" sz="900" spc="-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diferentes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secções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website.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895"/>
              </a:spcBef>
              <a:buFont typeface="Calibri" panose="020F0502020204030204" pitchFamily="34" charset="0"/>
            </a:pPr>
            <a:r>
              <a:rPr lang="en-US" sz="900" b="1" spc="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Design</a:t>
            </a:r>
            <a:r>
              <a:rPr lang="en-US" sz="900" spc="-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Responsivo</a:t>
            </a:r>
            <a:r>
              <a:rPr lang="en-US" sz="900" b="1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316865" indent="82550">
              <a:lnSpc>
                <a:spcPct val="90000"/>
              </a:lnSpc>
              <a:buFont typeface="Calibri" panose="020F0502020204030204" pitchFamily="34" charset="0"/>
            </a:pP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Desenvolver</a:t>
            </a:r>
            <a:r>
              <a:rPr lang="en-US" sz="9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 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design</a:t>
            </a:r>
            <a:r>
              <a:rPr lang="en-US" sz="9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responsivo</a:t>
            </a:r>
            <a:r>
              <a:rPr lang="en-US" sz="900" spc="114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</a:t>
            </a:r>
            <a:r>
              <a:rPr lang="en-US" sz="900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adapte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diferentes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dispositivos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tamanhos</a:t>
            </a:r>
            <a:r>
              <a:rPr lang="en-US" sz="900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ecrã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9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garantindo</a:t>
            </a:r>
            <a:r>
              <a:rPr lang="en-US" sz="900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experiência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consistente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computadores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9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tablets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 </a:t>
            </a:r>
            <a:r>
              <a:rPr lang="en-US" sz="9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smartphones.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b="1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Personalização</a:t>
            </a:r>
            <a:r>
              <a:rPr lang="en-US" sz="9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9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Rotas</a:t>
            </a:r>
            <a:r>
              <a:rPr lang="en-US" sz="900" b="1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95250">
              <a:lnSpc>
                <a:spcPct val="90000"/>
              </a:lnSpc>
              <a:buFont typeface="Calibri" panose="020F0502020204030204" pitchFamily="34" charset="0"/>
            </a:pPr>
            <a:r>
              <a:rPr lang="en-US" sz="900" spc="1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utilizadores</a:t>
            </a:r>
            <a:r>
              <a:rPr lang="en-US" sz="9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terão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capacidade</a:t>
            </a:r>
            <a:r>
              <a:rPr lang="en-US" sz="9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criar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rotas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personalizadas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buFont typeface="Calibri" panose="020F0502020204030204" pitchFamily="34" charset="0"/>
            </a:pP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acordo</a:t>
            </a:r>
            <a:r>
              <a:rPr lang="en-US" sz="9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4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suas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preferências</a:t>
            </a:r>
            <a:r>
              <a:rPr lang="en-US" sz="9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necessidades</a:t>
            </a:r>
            <a:r>
              <a:rPr lang="en-US" sz="9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12700">
              <a:lnSpc>
                <a:spcPct val="90000"/>
              </a:lnSpc>
              <a:buFont typeface="Calibri" panose="020F0502020204030204" pitchFamily="34" charset="0"/>
            </a:pPr>
            <a:endParaRPr lang="en-US" sz="900" spc="65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b="1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Visualização</a:t>
            </a:r>
            <a:r>
              <a:rPr lang="en-US" sz="9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dos</a:t>
            </a:r>
            <a:r>
              <a:rPr lang="en-US" sz="9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Eventos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-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dos</a:t>
            </a:r>
            <a:r>
              <a:rPr lang="en-US" sz="9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respetivos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Mapas: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83820" indent="82550">
              <a:lnSpc>
                <a:spcPct val="90000"/>
              </a:lnSpc>
              <a:buFont typeface="Calibri" panose="020F0502020204030204" pitchFamily="34" charset="0"/>
            </a:pP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visualização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dos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eventos</a:t>
            </a:r>
            <a:r>
              <a:rPr lang="en-US" sz="9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dos</a:t>
            </a:r>
            <a:r>
              <a:rPr lang="en-US" sz="9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seus</a:t>
            </a:r>
            <a:r>
              <a:rPr lang="en-US" sz="9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respetivos</a:t>
            </a:r>
            <a:r>
              <a:rPr lang="en-US" sz="9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mapas</a:t>
            </a:r>
            <a:r>
              <a:rPr lang="en-US" sz="9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é</a:t>
            </a:r>
            <a:r>
              <a:rPr lang="en-US" sz="9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 </a:t>
            </a: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funcionalidade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crucial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 o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QR-</a:t>
            </a:r>
            <a:r>
              <a:rPr lang="en-US" sz="9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Caching_Web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900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permitindo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aos</a:t>
            </a:r>
            <a:r>
              <a:rPr lang="en-US" sz="9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utilizadores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explorar</a:t>
            </a:r>
            <a:r>
              <a:rPr lang="en-US" sz="9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detalhadamente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eventos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disponíveis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orientarem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durante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participação</a:t>
            </a:r>
            <a:r>
              <a:rPr lang="en-US" sz="9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b="1" spc="9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Integração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9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loja</a:t>
            </a:r>
            <a:r>
              <a:rPr lang="en-US" sz="9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900" spc="-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Marca: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1146175" indent="82550">
              <a:lnSpc>
                <a:spcPct val="90000"/>
              </a:lnSpc>
              <a:spcBef>
                <a:spcPts val="5"/>
              </a:spcBef>
              <a:buFont typeface="Calibri" panose="020F0502020204030204" pitchFamily="34" charset="0"/>
            </a:pPr>
            <a:r>
              <a:rPr lang="en-US" sz="9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Implementação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 </a:t>
            </a:r>
            <a:r>
              <a:rPr lang="en-US" sz="9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loja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9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venda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produtos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relacionados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aos</a:t>
            </a:r>
            <a:r>
              <a:rPr lang="en-US" sz="9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Eventos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Marca.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b="1" spc="1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Acesso</a:t>
            </a:r>
            <a:r>
              <a:rPr lang="en-US" sz="9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-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Estatísticas</a:t>
            </a:r>
            <a:r>
              <a:rPr lang="en-US" sz="9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b="1" spc="10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Análises</a:t>
            </a:r>
            <a:r>
              <a:rPr lang="en-US" sz="900" b="1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16510" indent="82550">
              <a:lnSpc>
                <a:spcPct val="90000"/>
              </a:lnSpc>
              <a:spcBef>
                <a:spcPts val="10"/>
              </a:spcBef>
              <a:buFont typeface="Calibri" panose="020F0502020204030204" pitchFamily="34" charset="0"/>
            </a:pP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Disponibilizar</a:t>
            </a:r>
            <a:r>
              <a:rPr lang="en-US" sz="9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ferramentas</a:t>
            </a:r>
            <a:r>
              <a:rPr lang="en-US" sz="9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análise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para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administradores</a:t>
            </a:r>
            <a:r>
              <a:rPr lang="en-US" sz="9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website</a:t>
            </a:r>
            <a:r>
              <a:rPr lang="en-US" sz="9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acompanharem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desempenho</a:t>
            </a:r>
            <a:r>
              <a:rPr lang="en-US" sz="9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9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comportamento</a:t>
            </a:r>
            <a:r>
              <a:rPr lang="en-US" sz="9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utilizador</a:t>
            </a:r>
            <a:r>
              <a:rPr lang="en-US" sz="9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9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padrões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utilização</a:t>
            </a:r>
            <a:r>
              <a:rPr lang="en-US" sz="9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buFont typeface="Calibri" panose="020F0502020204030204" pitchFamily="34" charset="0"/>
            </a:pP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BD31D-5C79-A530-7019-FB39ACD1B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3436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with a magnifying glass and a square with a square and a square with dots&#10;&#10;Description automatically generated">
            <a:extLst>
              <a:ext uri="{FF2B5EF4-FFF2-40B4-BE49-F238E27FC236}">
                <a16:creationId xmlns:a16="http://schemas.microsoft.com/office/drawing/2014/main" id="{FCD2921C-9E50-5A78-9E47-8AD5FFDC5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015" y="2719357"/>
            <a:ext cx="3151770" cy="2624139"/>
          </a:xfrm>
          <a:prstGeom prst="rect">
            <a:avLst/>
          </a:prstGeom>
        </p:spPr>
      </p:pic>
      <p:pic>
        <p:nvPicPr>
          <p:cNvPr id="5" name="Picture 4" descr="A logo with a question mark&#10;&#10;Description automatically generated">
            <a:extLst>
              <a:ext uri="{FF2B5EF4-FFF2-40B4-BE49-F238E27FC236}">
                <a16:creationId xmlns:a16="http://schemas.microsoft.com/office/drawing/2014/main" id="{8E8E8F1A-1871-B651-9FD1-A45ECAA884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377" y="1871667"/>
            <a:ext cx="3971244" cy="1695380"/>
          </a:xfrm>
          <a:prstGeom prst="rect">
            <a:avLst/>
          </a:prstGeom>
        </p:spPr>
      </p:pic>
      <p:pic>
        <p:nvPicPr>
          <p:cNvPr id="7" name="Picture 6" descr="A logo of a magnifying glass&#10;&#10;Description automatically generated">
            <a:extLst>
              <a:ext uri="{FF2B5EF4-FFF2-40B4-BE49-F238E27FC236}">
                <a16:creationId xmlns:a16="http://schemas.microsoft.com/office/drawing/2014/main" id="{1D079DC5-A3A7-EC21-070E-FF8D4BC427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508" y="3008561"/>
            <a:ext cx="1640859" cy="18030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8356C2-F69E-9139-400B-9CCE814856F8}"/>
              </a:ext>
            </a:extLst>
          </p:cNvPr>
          <p:cNvSpPr txBox="1"/>
          <p:nvPr/>
        </p:nvSpPr>
        <p:spPr>
          <a:xfrm>
            <a:off x="3300497" y="333294"/>
            <a:ext cx="6020711" cy="1372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Logos Alternativos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5B442F-CC33-B9F1-9288-5D4A49281D86}"/>
              </a:ext>
            </a:extLst>
          </p:cNvPr>
          <p:cNvCxnSpPr/>
          <p:nvPr/>
        </p:nvCxnSpPr>
        <p:spPr>
          <a:xfrm>
            <a:off x="2105938" y="1705503"/>
            <a:ext cx="782556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4B2FF47-A7CB-C6D2-FEB1-45474C822645}"/>
              </a:ext>
            </a:extLst>
          </p:cNvPr>
          <p:cNvSpPr/>
          <p:nvPr/>
        </p:nvSpPr>
        <p:spPr>
          <a:xfrm>
            <a:off x="4323522" y="4754041"/>
            <a:ext cx="3544957" cy="1515953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 descr="A logo with white text&#10;&#10;Description automatically generated">
            <a:extLst>
              <a:ext uri="{FF2B5EF4-FFF2-40B4-BE49-F238E27FC236}">
                <a16:creationId xmlns:a16="http://schemas.microsoft.com/office/drawing/2014/main" id="{3EAAEF36-63B8-F5D5-72BF-E5D5ADEC6A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915" y="4811651"/>
            <a:ext cx="3272169" cy="1400731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AF0E3C-C456-67B1-A32F-ED5DF6530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57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7A9F7D-4840-0844-834E-B895C9D761C2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Colors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DB800-49EF-30C2-9F5F-42BF590D0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0447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black and white rectangular object&#10;&#10;Description automatically generated">
            <a:extLst>
              <a:ext uri="{FF2B5EF4-FFF2-40B4-BE49-F238E27FC236}">
                <a16:creationId xmlns:a16="http://schemas.microsoft.com/office/drawing/2014/main" id="{1DD39246-8A40-DD8E-6450-7E92D72E4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301087"/>
            <a:ext cx="10905066" cy="373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AF4AFC4-E6A9-5CE8-89F5-7C71E4F6A2DE}"/>
              </a:ext>
            </a:extLst>
          </p:cNvPr>
          <p:cNvSpPr/>
          <p:nvPr/>
        </p:nvSpPr>
        <p:spPr>
          <a:xfrm>
            <a:off x="1439839" y="2402006"/>
            <a:ext cx="702860" cy="2081284"/>
          </a:xfrm>
          <a:prstGeom prst="rect">
            <a:avLst/>
          </a:prstGeom>
          <a:solidFill>
            <a:srgbClr val="482164"/>
          </a:solidFill>
          <a:ln>
            <a:solidFill>
              <a:srgbClr val="482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3DBD12-0D24-F5BD-1794-E57584004F45}"/>
              </a:ext>
            </a:extLst>
          </p:cNvPr>
          <p:cNvSpPr/>
          <p:nvPr/>
        </p:nvSpPr>
        <p:spPr>
          <a:xfrm>
            <a:off x="3631096" y="4101548"/>
            <a:ext cx="702860" cy="318052"/>
          </a:xfrm>
          <a:prstGeom prst="rect">
            <a:avLst/>
          </a:prstGeom>
          <a:solidFill>
            <a:srgbClr val="DF8E7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0000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A52E62-A89A-A5C5-655B-DE28C25B7A07}"/>
              </a:ext>
            </a:extLst>
          </p:cNvPr>
          <p:cNvSpPr/>
          <p:nvPr/>
        </p:nvSpPr>
        <p:spPr>
          <a:xfrm>
            <a:off x="3346174" y="3836504"/>
            <a:ext cx="1325217" cy="646786"/>
          </a:xfrm>
          <a:prstGeom prst="rect">
            <a:avLst/>
          </a:prstGeom>
          <a:solidFill>
            <a:srgbClr val="202020"/>
          </a:solidFill>
          <a:ln>
            <a:solidFill>
              <a:srgbClr val="2020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6A0AC8-73CA-EA67-C409-0678960B3ACC}"/>
              </a:ext>
            </a:extLst>
          </p:cNvPr>
          <p:cNvSpPr/>
          <p:nvPr/>
        </p:nvSpPr>
        <p:spPr>
          <a:xfrm>
            <a:off x="236364" y="1301087"/>
            <a:ext cx="407103" cy="373498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A47032-7FE3-2DAD-495C-5DEB58452B80}"/>
              </a:ext>
            </a:extLst>
          </p:cNvPr>
          <p:cNvSpPr/>
          <p:nvPr/>
        </p:nvSpPr>
        <p:spPr>
          <a:xfrm>
            <a:off x="5784574" y="4015409"/>
            <a:ext cx="708991" cy="467881"/>
          </a:xfrm>
          <a:prstGeom prst="rect">
            <a:avLst/>
          </a:prstGeom>
          <a:solidFill>
            <a:srgbClr val="D5D5D5"/>
          </a:solidFill>
          <a:ln>
            <a:solidFill>
              <a:srgbClr val="D5D5D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610B46-74F9-4624-AC49-B7145DF819D0}"/>
              </a:ext>
            </a:extLst>
          </p:cNvPr>
          <p:cNvSpPr/>
          <p:nvPr/>
        </p:nvSpPr>
        <p:spPr>
          <a:xfrm>
            <a:off x="8130209" y="4101548"/>
            <a:ext cx="331304" cy="31805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1EC8CD-1AD9-6ED4-8716-510A5B8D0D11}"/>
              </a:ext>
            </a:extLst>
          </p:cNvPr>
          <p:cNvSpPr/>
          <p:nvPr/>
        </p:nvSpPr>
        <p:spPr>
          <a:xfrm>
            <a:off x="10343322" y="4101548"/>
            <a:ext cx="251791" cy="318052"/>
          </a:xfrm>
          <a:prstGeom prst="rect">
            <a:avLst/>
          </a:prstGeom>
          <a:solidFill>
            <a:srgbClr val="F42272"/>
          </a:solidFill>
          <a:ln>
            <a:solidFill>
              <a:srgbClr val="F4227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3B7BDBD-ED6A-CDFB-E57F-3C7E7B33D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439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601567C-4815-45C4-A8C8-DEF236232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262BA-AE41-39E2-12D9-8CD67B488C4A}"/>
              </a:ext>
            </a:extLst>
          </p:cNvPr>
          <p:cNvSpPr txBox="1"/>
          <p:nvPr/>
        </p:nvSpPr>
        <p:spPr>
          <a:xfrm>
            <a:off x="1096963" y="758826"/>
            <a:ext cx="10058400" cy="40623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Personas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D2BBCA2-F039-47DF-B36F-39D7E7CC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31458" y="5063468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77711D3-2534-4918-8661-020829D71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B6174C-DDBD-2A1C-5A5E-554218E77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z="1050" smtClean="0"/>
              <a:pPr>
                <a:spcAft>
                  <a:spcPts val="600"/>
                </a:spcAft>
              </a:pPr>
              <a:t>33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8856672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6A64AB9-E614-245C-0E31-163FD0493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632" y="643467"/>
            <a:ext cx="6558735" cy="505022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5E7138-3FB7-E0A3-3C3A-89A594067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88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585A5E-073C-17C2-F00C-04214FA9B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0214" y="643467"/>
            <a:ext cx="4431572" cy="505022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91F5B4-14B5-C3B1-4F85-07A821B96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6996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7A9F7D-4840-0844-834E-B895C9D761C2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Typography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08F29A-5644-340F-EE19-4F2EE1B2D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079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E0E2A44-4808-8822-BC5E-8979407EF076}"/>
              </a:ext>
            </a:extLst>
          </p:cNvPr>
          <p:cNvSpPr txBox="1"/>
          <p:nvPr/>
        </p:nvSpPr>
        <p:spPr>
          <a:xfrm>
            <a:off x="5499642" y="3577218"/>
            <a:ext cx="6692357" cy="1234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ABCDEFGHIJKLMNOPQRSTUVWXYZ</a:t>
            </a:r>
            <a:endParaRPr lang="pt-PT" sz="14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abcdefghijklmnopqrstuvwxyz</a:t>
            </a:r>
            <a:endParaRPr lang="pt-PT" sz="14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1234567890!@#$%^&amp;*()&lt;&gt;?/1234567890!@#$%^&amp;*()&lt;&gt;?/</a:t>
            </a:r>
            <a:endParaRPr lang="pt-PT" sz="14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BE2B04-6B7A-7862-37A3-2984FC307A7A}"/>
              </a:ext>
            </a:extLst>
          </p:cNvPr>
          <p:cNvSpPr txBox="1"/>
          <p:nvPr/>
        </p:nvSpPr>
        <p:spPr>
          <a:xfrm>
            <a:off x="5499641" y="1452365"/>
            <a:ext cx="6692357" cy="1234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ABCDEFGHIJKLMNOPQRSTUVWXYZ</a:t>
            </a:r>
            <a:endParaRPr lang="pt-PT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abcdefghijklmnopqrstuvwxyz</a:t>
            </a:r>
            <a:endParaRPr lang="pt-PT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pt-PT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1234567890!@#$%^&amp;*()&lt;&gt;?/1234567890!@#$%^&amp;*()&lt;&gt;?/</a:t>
            </a:r>
            <a:endParaRPr lang="pt-PT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7453AA-8825-3107-4362-257EB48C1950}"/>
              </a:ext>
            </a:extLst>
          </p:cNvPr>
          <p:cNvSpPr txBox="1"/>
          <p:nvPr/>
        </p:nvSpPr>
        <p:spPr>
          <a:xfrm>
            <a:off x="1558214" y="2469222"/>
            <a:ext cx="26685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Arial</a:t>
            </a:r>
            <a:endParaRPr lang="pt-PT" sz="6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21ABF8-5C26-1FDA-B196-B7A56071D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9978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7A9F7D-4840-0844-834E-B895C9D761C2}"/>
              </a:ext>
            </a:extLst>
          </p:cNvPr>
          <p:cNvSpPr txBox="1"/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Icons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4A48-DCB1-000F-3ED1-E0EC67EAF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2557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FE8F184-85F7-0936-D530-6A5CB2DED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211" y="2651299"/>
            <a:ext cx="1140725" cy="1140725"/>
          </a:xfrm>
          <a:prstGeom prst="rect">
            <a:avLst/>
          </a:prstGeom>
        </p:spPr>
      </p:pic>
      <p:pic>
        <p:nvPicPr>
          <p:cNvPr id="7" name="Picture 6" descr="A black and white image of a magnifying glass&#10;&#10;Description automatically generated">
            <a:extLst>
              <a:ext uri="{FF2B5EF4-FFF2-40B4-BE49-F238E27FC236}">
                <a16:creationId xmlns:a16="http://schemas.microsoft.com/office/drawing/2014/main" id="{72C99E02-249D-907E-DF29-5855E0B4D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067" y="2651300"/>
            <a:ext cx="1140725" cy="1140725"/>
          </a:xfrm>
          <a:prstGeom prst="rect">
            <a:avLst/>
          </a:prstGeom>
        </p:spPr>
      </p:pic>
      <p:pic>
        <p:nvPicPr>
          <p:cNvPr id="9" name="Picture 8" descr="A purple location pin with a black circle&#10;&#10;Description automatically generated">
            <a:extLst>
              <a:ext uri="{FF2B5EF4-FFF2-40B4-BE49-F238E27FC236}">
                <a16:creationId xmlns:a16="http://schemas.microsoft.com/office/drawing/2014/main" id="{D5EA5036-409F-F8E0-FEDA-45B7A5C3D1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923" y="2651297"/>
            <a:ext cx="1140728" cy="1140728"/>
          </a:xfrm>
          <a:prstGeom prst="rect">
            <a:avLst/>
          </a:prstGeom>
        </p:spPr>
      </p:pic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04D871C7-17F1-651E-D620-EB73C2F330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999" y="2651297"/>
            <a:ext cx="1140726" cy="1140726"/>
          </a:xfrm>
          <a:prstGeom prst="rect">
            <a:avLst/>
          </a:prstGeom>
        </p:spPr>
      </p:pic>
      <p:pic>
        <p:nvPicPr>
          <p:cNvPr id="13" name="Picture 12" descr="A black silhouette of a person&#10;&#10;Description automatically generated">
            <a:extLst>
              <a:ext uri="{FF2B5EF4-FFF2-40B4-BE49-F238E27FC236}">
                <a16:creationId xmlns:a16="http://schemas.microsoft.com/office/drawing/2014/main" id="{9E5BE2D4-DC4D-C467-6C04-29F3C66A01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799" y="2764857"/>
            <a:ext cx="1042052" cy="1027166"/>
          </a:xfrm>
          <a:prstGeom prst="rect">
            <a:avLst/>
          </a:prstGeom>
        </p:spPr>
      </p:pic>
      <p:pic>
        <p:nvPicPr>
          <p:cNvPr id="15" name="Picture 14" descr="A black cell phone with a white screen&#10;&#10;Description automatically generated">
            <a:extLst>
              <a:ext uri="{FF2B5EF4-FFF2-40B4-BE49-F238E27FC236}">
                <a16:creationId xmlns:a16="http://schemas.microsoft.com/office/drawing/2014/main" id="{465CE369-C8A6-0DB5-7DC9-4D4D7ADA07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26873" y="2220299"/>
            <a:ext cx="1140725" cy="2002721"/>
          </a:xfrm>
          <a:prstGeom prst="rect">
            <a:avLst/>
          </a:prstGeom>
        </p:spPr>
      </p:pic>
      <p:pic>
        <p:nvPicPr>
          <p:cNvPr id="17" name="Picture 1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97FE549B-B0A0-B471-858C-29ACC85110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14" y="2764857"/>
            <a:ext cx="1027166" cy="1027166"/>
          </a:xfrm>
          <a:prstGeom prst="rect">
            <a:avLst/>
          </a:prstGeom>
        </p:spPr>
      </p:pic>
      <p:pic>
        <p:nvPicPr>
          <p:cNvPr id="21" name="Picture 20" descr="A black and white image of a zigzag&#10;&#10;Description automatically generated">
            <a:extLst>
              <a:ext uri="{FF2B5EF4-FFF2-40B4-BE49-F238E27FC236}">
                <a16:creationId xmlns:a16="http://schemas.microsoft.com/office/drawing/2014/main" id="{3F7B2C5C-C915-377F-A930-D81ED5D6B4D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598" y="2651297"/>
            <a:ext cx="1315350" cy="113871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076EF-CB00-240D-515B-3034704C7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234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CA28FE-ECBB-9AE9-D59E-153D9AE8AF1A}"/>
              </a:ext>
            </a:extLst>
          </p:cNvPr>
          <p:cNvSpPr txBox="1"/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Research on the subject</a:t>
            </a:r>
            <a:endParaRPr lang="en-US" sz="48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9FA7CF0D-FF62-9AA2-9CC1-779AD645A1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5048219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6B159A-8A1C-2D40-67FD-0417E14DA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9978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Ligaç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pt-PT" sz="6000" dirty="0">
                <a:solidFill>
                  <a:schemeClr val="bg1"/>
                </a:solidFill>
              </a:rPr>
              <a:t>Design </a:t>
            </a:r>
            <a:r>
              <a:rPr lang="pt-PT" sz="6000" dirty="0" err="1">
                <a:solidFill>
                  <a:schemeClr val="bg1"/>
                </a:solidFill>
              </a:rPr>
              <a:t>System</a:t>
            </a:r>
            <a:endParaRPr lang="pt-PT" sz="6000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DF685-9E6C-DBD0-7EC3-ECF856916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54AA6B-5B61-4621-09A1-AB84F45DFAF2}"/>
              </a:ext>
            </a:extLst>
          </p:cNvPr>
          <p:cNvSpPr txBox="1"/>
          <p:nvPr/>
        </p:nvSpPr>
        <p:spPr>
          <a:xfrm>
            <a:off x="721567" y="3051108"/>
            <a:ext cx="3222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Fundo:</a:t>
            </a:r>
          </a:p>
          <a:p>
            <a:r>
              <a:rPr lang="en-US" sz="1400" dirty="0" err="1">
                <a:latin typeface="Arial "/>
              </a:rPr>
              <a:t>Será</a:t>
            </a:r>
            <a:r>
              <a:rPr lang="en-US" sz="1400" dirty="0">
                <a:latin typeface="Arial "/>
              </a:rPr>
              <a:t> sempre </a:t>
            </a:r>
            <a:r>
              <a:rPr lang="en-US" sz="1400" dirty="0" err="1">
                <a:latin typeface="Arial "/>
              </a:rPr>
              <a:t>branco</a:t>
            </a:r>
            <a:r>
              <a:rPr lang="en-US" sz="1400" dirty="0">
                <a:latin typeface="Arial "/>
              </a:rPr>
              <a:t> </a:t>
            </a:r>
            <a:r>
              <a:rPr lang="en-US" sz="1400" dirty="0" err="1">
                <a:latin typeface="Arial "/>
              </a:rPr>
              <a:t>ou</a:t>
            </a:r>
            <a:r>
              <a:rPr lang="en-US" sz="1400" dirty="0">
                <a:latin typeface="Arial "/>
              </a:rPr>
              <a:t> uma </a:t>
            </a:r>
            <a:r>
              <a:rPr lang="en-US" sz="1400" dirty="0" err="1">
                <a:latin typeface="Arial "/>
              </a:rPr>
              <a:t>imagem</a:t>
            </a:r>
            <a:r>
              <a:rPr lang="en-US" sz="1400" dirty="0">
                <a:latin typeface="Arial "/>
              </a:rPr>
              <a:t>.</a:t>
            </a:r>
            <a:endParaRPr lang="pt-PT" sz="1400" dirty="0">
              <a:latin typeface="Arial 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764603-1632-AFA3-CC1D-D348F317C29E}"/>
              </a:ext>
            </a:extLst>
          </p:cNvPr>
          <p:cNvSpPr txBox="1"/>
          <p:nvPr/>
        </p:nvSpPr>
        <p:spPr>
          <a:xfrm>
            <a:off x="721568" y="2267337"/>
            <a:ext cx="2973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rial Black" panose="020B0A04020102020204" pitchFamily="34" charset="0"/>
              </a:rPr>
              <a:t>Botões</a:t>
            </a:r>
            <a:r>
              <a:rPr lang="en-US" dirty="0">
                <a:latin typeface="Arial Black" panose="020B0A04020102020204" pitchFamily="34" charset="0"/>
              </a:rPr>
              <a:t>:</a:t>
            </a:r>
          </a:p>
          <a:p>
            <a:r>
              <a:rPr lang="en-US" sz="1400" dirty="0" err="1">
                <a:latin typeface="Arial "/>
              </a:rPr>
              <a:t>Serão</a:t>
            </a:r>
            <a:r>
              <a:rPr lang="en-US" sz="1400" dirty="0">
                <a:latin typeface="Arial "/>
              </a:rPr>
              <a:t> sempre 202020 </a:t>
            </a:r>
            <a:r>
              <a:rPr lang="en-US" sz="1400" dirty="0" err="1">
                <a:latin typeface="Arial "/>
              </a:rPr>
              <a:t>ou</a:t>
            </a:r>
            <a:r>
              <a:rPr lang="en-US" sz="1400" dirty="0">
                <a:latin typeface="Arial "/>
              </a:rPr>
              <a:t> D5D5D5.</a:t>
            </a:r>
            <a:endParaRPr lang="pt-PT" sz="1400" dirty="0">
              <a:latin typeface="Arial "/>
            </a:endParaRPr>
          </a:p>
        </p:txBody>
      </p:sp>
      <p:pic>
        <p:nvPicPr>
          <p:cNvPr id="4" name="Picture 2" descr="A black and white rectangular object&#10;&#10;Description automatically generated">
            <a:extLst>
              <a:ext uri="{FF2B5EF4-FFF2-40B4-BE49-F238E27FC236}">
                <a16:creationId xmlns:a16="http://schemas.microsoft.com/office/drawing/2014/main" id="{38AE5D10-2FB9-9F31-FB3C-0F8274170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70142" y="1331166"/>
            <a:ext cx="4100290" cy="1404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67F7BA6-BB0A-87FB-5825-E009FA6293F2}"/>
              </a:ext>
            </a:extLst>
          </p:cNvPr>
          <p:cNvSpPr/>
          <p:nvPr/>
        </p:nvSpPr>
        <p:spPr>
          <a:xfrm>
            <a:off x="7672008" y="1805582"/>
            <a:ext cx="219738" cy="754303"/>
          </a:xfrm>
          <a:prstGeom prst="rect">
            <a:avLst/>
          </a:prstGeom>
          <a:solidFill>
            <a:srgbClr val="482164"/>
          </a:solidFill>
          <a:ln>
            <a:solidFill>
              <a:srgbClr val="482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28DDD6-F096-0BE5-F060-84CC0F0EFA76}"/>
              </a:ext>
            </a:extLst>
          </p:cNvPr>
          <p:cNvSpPr/>
          <p:nvPr/>
        </p:nvSpPr>
        <p:spPr>
          <a:xfrm>
            <a:off x="8352000" y="2278027"/>
            <a:ext cx="414308" cy="234410"/>
          </a:xfrm>
          <a:prstGeom prst="rect">
            <a:avLst/>
          </a:prstGeom>
          <a:solidFill>
            <a:srgbClr val="202020"/>
          </a:solidFill>
          <a:ln>
            <a:solidFill>
              <a:srgbClr val="2020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D75998-2010-2F37-7D58-3B02925FA004}"/>
              </a:ext>
            </a:extLst>
          </p:cNvPr>
          <p:cNvSpPr/>
          <p:nvPr/>
        </p:nvSpPr>
        <p:spPr>
          <a:xfrm>
            <a:off x="9254163" y="2342867"/>
            <a:ext cx="221655" cy="169570"/>
          </a:xfrm>
          <a:prstGeom prst="rect">
            <a:avLst/>
          </a:prstGeom>
          <a:solidFill>
            <a:srgbClr val="D5D5D5"/>
          </a:solidFill>
          <a:ln>
            <a:solidFill>
              <a:srgbClr val="D5D5D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0BB379-2057-DDC7-F577-9DA470208E7C}"/>
              </a:ext>
            </a:extLst>
          </p:cNvPr>
          <p:cNvSpPr/>
          <p:nvPr/>
        </p:nvSpPr>
        <p:spPr>
          <a:xfrm>
            <a:off x="10229200" y="2378074"/>
            <a:ext cx="103577" cy="115269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6B3DAB-709E-291C-EBC5-8613CC49591C}"/>
              </a:ext>
            </a:extLst>
          </p:cNvPr>
          <p:cNvSpPr/>
          <p:nvPr/>
        </p:nvSpPr>
        <p:spPr>
          <a:xfrm>
            <a:off x="11007440" y="2403474"/>
            <a:ext cx="78719" cy="115269"/>
          </a:xfrm>
          <a:prstGeom prst="rect">
            <a:avLst/>
          </a:prstGeom>
          <a:solidFill>
            <a:srgbClr val="F42272"/>
          </a:solidFill>
          <a:ln>
            <a:solidFill>
              <a:srgbClr val="F4227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22F089-2E34-F946-9DF6-40B89357834B}"/>
              </a:ext>
            </a:extLst>
          </p:cNvPr>
          <p:cNvSpPr txBox="1"/>
          <p:nvPr/>
        </p:nvSpPr>
        <p:spPr>
          <a:xfrm>
            <a:off x="721568" y="1483566"/>
            <a:ext cx="28178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Fonte:</a:t>
            </a:r>
          </a:p>
          <a:p>
            <a:r>
              <a:rPr lang="en-US" sz="1400" dirty="0">
                <a:latin typeface="Arial "/>
              </a:rPr>
              <a:t>A Fonte </a:t>
            </a:r>
            <a:r>
              <a:rPr lang="en-US" sz="1400" dirty="0" err="1">
                <a:latin typeface="Arial "/>
              </a:rPr>
              <a:t>tem</a:t>
            </a:r>
            <a:r>
              <a:rPr lang="en-US" sz="1400" dirty="0">
                <a:latin typeface="Arial "/>
              </a:rPr>
              <a:t> que ser Arial.</a:t>
            </a:r>
            <a:endParaRPr lang="pt-PT" sz="1400" dirty="0">
              <a:latin typeface="Arial 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C536E3-57DA-7F58-A18E-9301EC26AD52}"/>
              </a:ext>
            </a:extLst>
          </p:cNvPr>
          <p:cNvSpPr txBox="1"/>
          <p:nvPr/>
        </p:nvSpPr>
        <p:spPr>
          <a:xfrm>
            <a:off x="721566" y="3834879"/>
            <a:ext cx="3390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rial Black" panose="020B0A04020102020204" pitchFamily="34" charset="0"/>
              </a:rPr>
              <a:t>Hiperlinks</a:t>
            </a:r>
            <a:r>
              <a:rPr lang="en-US" dirty="0">
                <a:latin typeface="Arial Black" panose="020B0A04020102020204" pitchFamily="34" charset="0"/>
              </a:rPr>
              <a:t>:</a:t>
            </a:r>
          </a:p>
          <a:p>
            <a:r>
              <a:rPr lang="en-US" sz="1400" dirty="0" err="1">
                <a:latin typeface="Arial "/>
              </a:rPr>
              <a:t>Serão</a:t>
            </a:r>
            <a:r>
              <a:rPr lang="en-US" sz="1400" dirty="0">
                <a:latin typeface="Arial "/>
              </a:rPr>
              <a:t> sempre 482164.</a:t>
            </a:r>
            <a:endParaRPr lang="pt-PT" sz="1400" dirty="0">
              <a:latin typeface="Arial 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F0E1F9-C5B3-84DF-CD7C-E0EC81E9E901}"/>
              </a:ext>
            </a:extLst>
          </p:cNvPr>
          <p:cNvSpPr txBox="1"/>
          <p:nvPr/>
        </p:nvSpPr>
        <p:spPr>
          <a:xfrm>
            <a:off x="721566" y="4618650"/>
            <a:ext cx="3222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Fundo:</a:t>
            </a:r>
          </a:p>
          <a:p>
            <a:r>
              <a:rPr lang="en-US" sz="1400" dirty="0" err="1">
                <a:latin typeface="Arial "/>
              </a:rPr>
              <a:t>Será</a:t>
            </a:r>
            <a:r>
              <a:rPr lang="en-US" sz="1400" dirty="0">
                <a:latin typeface="Arial "/>
              </a:rPr>
              <a:t> sempre </a:t>
            </a:r>
            <a:r>
              <a:rPr lang="en-US" sz="1400" dirty="0" err="1">
                <a:latin typeface="Arial "/>
              </a:rPr>
              <a:t>branco</a:t>
            </a:r>
            <a:r>
              <a:rPr lang="en-US" sz="1400" dirty="0">
                <a:latin typeface="Arial "/>
              </a:rPr>
              <a:t> </a:t>
            </a:r>
            <a:r>
              <a:rPr lang="en-US" sz="1400" dirty="0" err="1">
                <a:latin typeface="Arial "/>
              </a:rPr>
              <a:t>ou</a:t>
            </a:r>
            <a:r>
              <a:rPr lang="en-US" sz="1400" dirty="0">
                <a:latin typeface="Arial "/>
              </a:rPr>
              <a:t> uma </a:t>
            </a:r>
            <a:r>
              <a:rPr lang="en-US" sz="1400" dirty="0" err="1">
                <a:latin typeface="Arial "/>
              </a:rPr>
              <a:t>imagem</a:t>
            </a:r>
            <a:r>
              <a:rPr lang="en-US" sz="1400" dirty="0">
                <a:latin typeface="Arial "/>
              </a:rPr>
              <a:t>.</a:t>
            </a:r>
            <a:endParaRPr lang="pt-PT" sz="1400" dirty="0">
              <a:latin typeface="Arial "/>
            </a:endParaRPr>
          </a:p>
        </p:txBody>
      </p:sp>
      <p:pic>
        <p:nvPicPr>
          <p:cNvPr id="15" name="Picture 14" descr="A logo for a company&#10;&#10;Description automatically generated">
            <a:extLst>
              <a:ext uri="{FF2B5EF4-FFF2-40B4-BE49-F238E27FC236}">
                <a16:creationId xmlns:a16="http://schemas.microsoft.com/office/drawing/2014/main" id="{48E01942-6BE5-E7D3-0E78-BCDAD96B0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932" y="2735849"/>
            <a:ext cx="2057404" cy="17129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15C0B97-19C1-379F-94FB-D96B9830FA50}"/>
              </a:ext>
            </a:extLst>
          </p:cNvPr>
          <p:cNvSpPr txBox="1"/>
          <p:nvPr/>
        </p:nvSpPr>
        <p:spPr>
          <a:xfrm>
            <a:off x="7487747" y="4448828"/>
            <a:ext cx="357869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Logo:</a:t>
            </a:r>
          </a:p>
          <a:p>
            <a:r>
              <a:rPr lang="en-US" sz="1400" dirty="0" err="1">
                <a:latin typeface="Arial "/>
              </a:rPr>
              <a:t>Estará</a:t>
            </a:r>
            <a:r>
              <a:rPr lang="en-US" sz="1400" dirty="0">
                <a:latin typeface="Arial "/>
              </a:rPr>
              <a:t> sempre no canto superior </a:t>
            </a:r>
            <a:r>
              <a:rPr lang="en-US" sz="1400" dirty="0" err="1">
                <a:latin typeface="Arial "/>
              </a:rPr>
              <a:t>esquerdo</a:t>
            </a:r>
            <a:r>
              <a:rPr lang="en-US" sz="1400" dirty="0">
                <a:latin typeface="Arial "/>
              </a:rPr>
              <a:t>.</a:t>
            </a:r>
            <a:endParaRPr lang="pt-PT" sz="1400" dirty="0">
              <a:latin typeface="Arial 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59A270-A92C-81AE-4601-082B14D98060}"/>
              </a:ext>
            </a:extLst>
          </p:cNvPr>
          <p:cNvSpPr txBox="1"/>
          <p:nvPr/>
        </p:nvSpPr>
        <p:spPr>
          <a:xfrm>
            <a:off x="721565" y="5402421"/>
            <a:ext cx="3222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Sombras:</a:t>
            </a:r>
          </a:p>
          <a:p>
            <a:r>
              <a:rPr lang="en-US" sz="1400" dirty="0" err="1">
                <a:latin typeface="Arial "/>
              </a:rPr>
              <a:t>Serão</a:t>
            </a:r>
            <a:r>
              <a:rPr lang="en-US" sz="1400" dirty="0">
                <a:latin typeface="Arial "/>
              </a:rPr>
              <a:t> sempre 482164 </a:t>
            </a:r>
            <a:r>
              <a:rPr lang="en-US" sz="1400" dirty="0" err="1">
                <a:latin typeface="Arial "/>
              </a:rPr>
              <a:t>ou</a:t>
            </a:r>
            <a:r>
              <a:rPr lang="en-US" sz="1400" dirty="0">
                <a:latin typeface="Arial "/>
              </a:rPr>
              <a:t> F42272.</a:t>
            </a:r>
            <a:endParaRPr lang="pt-PT" sz="1400" dirty="0">
              <a:latin typeface="Arial 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B22C1BC6-1F6B-93D4-B77F-7F2E81B17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9409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8516DE-320D-8C6A-61B9-301BEC54523A}"/>
              </a:ext>
            </a:extLst>
          </p:cNvPr>
          <p:cNvSpPr txBox="1"/>
          <p:nvPr/>
        </p:nvSpPr>
        <p:spPr>
          <a:xfrm>
            <a:off x="727785" y="1502220"/>
            <a:ext cx="3222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rial Black" panose="020B0A04020102020204" pitchFamily="34" charset="0"/>
              </a:rPr>
              <a:t>Página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inicial</a:t>
            </a:r>
            <a:r>
              <a:rPr lang="en-US" dirty="0">
                <a:latin typeface="Arial Black" panose="020B0A04020102020204" pitchFamily="34" charset="0"/>
              </a:rPr>
              <a:t>:</a:t>
            </a:r>
          </a:p>
          <a:p>
            <a:r>
              <a:rPr lang="en-US" sz="1400" dirty="0" err="1">
                <a:latin typeface="Arial "/>
              </a:rPr>
              <a:t>Será</a:t>
            </a:r>
            <a:r>
              <a:rPr lang="en-US" sz="1400" dirty="0">
                <a:latin typeface="Arial "/>
              </a:rPr>
              <a:t> </a:t>
            </a:r>
            <a:r>
              <a:rPr lang="en-US" sz="1400" dirty="0" err="1">
                <a:latin typeface="Arial "/>
              </a:rPr>
              <a:t>estilo</a:t>
            </a:r>
            <a:r>
              <a:rPr lang="en-US" sz="1400" dirty="0">
                <a:latin typeface="Arial "/>
              </a:rPr>
              <a:t> scroll down.</a:t>
            </a:r>
            <a:endParaRPr lang="pt-PT" sz="1400" dirty="0">
              <a:latin typeface="Arial 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F76BBF-DB53-95FF-264F-CA0BA594FF38}"/>
              </a:ext>
            </a:extLst>
          </p:cNvPr>
          <p:cNvSpPr txBox="1"/>
          <p:nvPr/>
        </p:nvSpPr>
        <p:spPr>
          <a:xfrm>
            <a:off x="727784" y="2220678"/>
            <a:ext cx="362650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rial Black" panose="020B0A04020102020204" pitchFamily="34" charset="0"/>
              </a:rPr>
              <a:t>Disposição</a:t>
            </a:r>
            <a:r>
              <a:rPr lang="en-US" dirty="0">
                <a:latin typeface="Arial Black" panose="020B0A04020102020204" pitchFamily="34" charset="0"/>
              </a:rPr>
              <a:t> de </a:t>
            </a:r>
            <a:r>
              <a:rPr lang="en-US" dirty="0" err="1">
                <a:latin typeface="Arial Black" panose="020B0A04020102020204" pitchFamily="34" charset="0"/>
              </a:rPr>
              <a:t>informação</a:t>
            </a:r>
            <a:r>
              <a:rPr lang="en-US" dirty="0">
                <a:latin typeface="Arial Black" panose="020B0A04020102020204" pitchFamily="34" charset="0"/>
              </a:rPr>
              <a:t>:</a:t>
            </a:r>
          </a:p>
          <a:p>
            <a:r>
              <a:rPr lang="en-US" sz="1400" dirty="0">
                <a:latin typeface="Arial "/>
              </a:rPr>
              <a:t>A </a:t>
            </a:r>
            <a:r>
              <a:rPr lang="en-US" sz="1400" dirty="0" err="1">
                <a:latin typeface="Arial "/>
              </a:rPr>
              <a:t>informação</a:t>
            </a:r>
            <a:r>
              <a:rPr lang="en-US" sz="1400" dirty="0">
                <a:latin typeface="Arial "/>
              </a:rPr>
              <a:t> sera </a:t>
            </a:r>
            <a:r>
              <a:rPr lang="en-US" sz="1400" dirty="0" err="1">
                <a:latin typeface="Arial "/>
              </a:rPr>
              <a:t>disposta</a:t>
            </a:r>
            <a:r>
              <a:rPr lang="en-US" sz="1400" dirty="0">
                <a:latin typeface="Arial "/>
              </a:rPr>
              <a:t> num scroll vertical e </a:t>
            </a:r>
            <a:r>
              <a:rPr lang="en-US" sz="1400" dirty="0" err="1">
                <a:latin typeface="Arial "/>
              </a:rPr>
              <a:t>adicionada</a:t>
            </a:r>
            <a:r>
              <a:rPr lang="en-US" sz="1400" dirty="0">
                <a:latin typeface="Arial "/>
              </a:rPr>
              <a:t> sempre à </a:t>
            </a:r>
            <a:r>
              <a:rPr lang="en-US" sz="1400" dirty="0" err="1">
                <a:latin typeface="Arial "/>
              </a:rPr>
              <a:t>direita</a:t>
            </a:r>
            <a:r>
              <a:rPr lang="en-US" sz="1400" dirty="0">
                <a:latin typeface="Arial "/>
              </a:rPr>
              <a:t>.</a:t>
            </a:r>
            <a:endParaRPr lang="pt-PT" sz="1400" dirty="0">
              <a:latin typeface="Arial 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2F6A51-06C8-554A-EC50-B266F0F2A1CB}"/>
              </a:ext>
            </a:extLst>
          </p:cNvPr>
          <p:cNvSpPr txBox="1"/>
          <p:nvPr/>
        </p:nvSpPr>
        <p:spPr>
          <a:xfrm>
            <a:off x="727784" y="3154580"/>
            <a:ext cx="4285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Menus </a:t>
            </a:r>
            <a:r>
              <a:rPr lang="en-US" dirty="0" err="1">
                <a:latin typeface="Arial Black" panose="020B0A04020102020204" pitchFamily="34" charset="0"/>
              </a:rPr>
              <a:t>ou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caixas</a:t>
            </a:r>
            <a:r>
              <a:rPr lang="en-US" dirty="0">
                <a:latin typeface="Arial Black" panose="020B0A04020102020204" pitchFamily="34" charset="0"/>
              </a:rPr>
              <a:t> de </a:t>
            </a:r>
            <a:r>
              <a:rPr lang="en-US" dirty="0" err="1">
                <a:latin typeface="Arial Black" panose="020B0A04020102020204" pitchFamily="34" charset="0"/>
              </a:rPr>
              <a:t>informação</a:t>
            </a:r>
            <a:r>
              <a:rPr lang="en-US" dirty="0">
                <a:latin typeface="Arial Black" panose="020B0A04020102020204" pitchFamily="34" charset="0"/>
              </a:rPr>
              <a:t>:</a:t>
            </a:r>
          </a:p>
          <a:p>
            <a:r>
              <a:rPr lang="en-US" sz="1400" dirty="0" err="1">
                <a:latin typeface="Arial "/>
              </a:rPr>
              <a:t>Serão</a:t>
            </a:r>
            <a:r>
              <a:rPr lang="en-US" sz="1400" dirty="0">
                <a:latin typeface="Arial "/>
              </a:rPr>
              <a:t> sempre </a:t>
            </a:r>
            <a:r>
              <a:rPr lang="en-US" sz="1400" dirty="0" err="1">
                <a:latin typeface="Arial "/>
              </a:rPr>
              <a:t>brancos</a:t>
            </a:r>
            <a:r>
              <a:rPr lang="en-US" sz="1400" dirty="0">
                <a:latin typeface="Arial "/>
              </a:rPr>
              <a:t> </a:t>
            </a:r>
            <a:r>
              <a:rPr lang="en-US" sz="1400" dirty="0" err="1">
                <a:latin typeface="Arial "/>
              </a:rPr>
              <a:t>ou</a:t>
            </a:r>
            <a:r>
              <a:rPr lang="en-US" sz="1400" dirty="0">
                <a:latin typeface="Arial "/>
              </a:rPr>
              <a:t> D5D5D5.</a:t>
            </a:r>
            <a:endParaRPr lang="pt-PT" sz="1400" dirty="0">
              <a:latin typeface="Arial 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C8F0655-1367-2E3A-71CE-2D608B789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5367" y="2290205"/>
            <a:ext cx="518993" cy="518993"/>
          </a:xfrm>
          <a:prstGeom prst="rect">
            <a:avLst/>
          </a:prstGeom>
        </p:spPr>
      </p:pic>
      <p:pic>
        <p:nvPicPr>
          <p:cNvPr id="5" name="Picture 4" descr="A black and white image of a magnifying glass&#10;&#10;Description automatically generated">
            <a:extLst>
              <a:ext uri="{FF2B5EF4-FFF2-40B4-BE49-F238E27FC236}">
                <a16:creationId xmlns:a16="http://schemas.microsoft.com/office/drawing/2014/main" id="{F2B86AD2-6DCB-0623-EE4F-43D36A203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783" y="2289110"/>
            <a:ext cx="518993" cy="518993"/>
          </a:xfrm>
          <a:prstGeom prst="rect">
            <a:avLst/>
          </a:prstGeom>
        </p:spPr>
      </p:pic>
      <p:pic>
        <p:nvPicPr>
          <p:cNvPr id="6" name="Picture 5" descr="A purple location pin with a black circle&#10;&#10;Description automatically generated">
            <a:extLst>
              <a:ext uri="{FF2B5EF4-FFF2-40B4-BE49-F238E27FC236}">
                <a16:creationId xmlns:a16="http://schemas.microsoft.com/office/drawing/2014/main" id="{4CA3F603-C6C0-EA0F-31F9-D1CF9F472C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384" y="2289110"/>
            <a:ext cx="518994" cy="518994"/>
          </a:xfrm>
          <a:prstGeom prst="rect">
            <a:avLst/>
          </a:prstGeom>
        </p:spPr>
      </p:pic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65C890A-6A8B-287B-0589-56596F164C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0926" y="2288196"/>
            <a:ext cx="518993" cy="518993"/>
          </a:xfrm>
          <a:prstGeom prst="rect">
            <a:avLst/>
          </a:prstGeom>
        </p:spPr>
      </p:pic>
      <p:pic>
        <p:nvPicPr>
          <p:cNvPr id="8" name="Picture 7" descr="A black silhouette of a person&#10;&#10;Description automatically generated">
            <a:extLst>
              <a:ext uri="{FF2B5EF4-FFF2-40B4-BE49-F238E27FC236}">
                <a16:creationId xmlns:a16="http://schemas.microsoft.com/office/drawing/2014/main" id="{242D1122-8976-5BA9-A567-9FCE53F5DC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986" y="2341870"/>
            <a:ext cx="474100" cy="467327"/>
          </a:xfrm>
          <a:prstGeom prst="rect">
            <a:avLst/>
          </a:prstGeom>
        </p:spPr>
      </p:pic>
      <p:pic>
        <p:nvPicPr>
          <p:cNvPr id="9" name="Picture 8" descr="A black cell phone with a white screen&#10;&#10;Description automatically generated">
            <a:extLst>
              <a:ext uri="{FF2B5EF4-FFF2-40B4-BE49-F238E27FC236}">
                <a16:creationId xmlns:a16="http://schemas.microsoft.com/office/drawing/2014/main" id="{666BBE98-DE7A-5843-10A6-736947226E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044813" y="2167291"/>
            <a:ext cx="518993" cy="911173"/>
          </a:xfrm>
          <a:prstGeom prst="rect">
            <a:avLst/>
          </a:prstGeom>
        </p:spPr>
      </p:pic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59C39F6-BCE6-02EC-9668-836E061104A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617" y="2341870"/>
            <a:ext cx="467327" cy="467327"/>
          </a:xfrm>
          <a:prstGeom prst="rect">
            <a:avLst/>
          </a:prstGeom>
        </p:spPr>
      </p:pic>
      <p:pic>
        <p:nvPicPr>
          <p:cNvPr id="11" name="Picture 10" descr="A black and white image of a zigzag&#10;&#10;Description automatically generated">
            <a:extLst>
              <a:ext uri="{FF2B5EF4-FFF2-40B4-BE49-F238E27FC236}">
                <a16:creationId xmlns:a16="http://schemas.microsoft.com/office/drawing/2014/main" id="{5D0ACC73-CB29-54D7-2F58-9CEF2831905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5521" y="2316493"/>
            <a:ext cx="598441" cy="5180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3F40DE-0325-E9B6-CA59-296054865AD5}"/>
              </a:ext>
            </a:extLst>
          </p:cNvPr>
          <p:cNvSpPr txBox="1"/>
          <p:nvPr/>
        </p:nvSpPr>
        <p:spPr>
          <a:xfrm>
            <a:off x="8209546" y="1609941"/>
            <a:ext cx="21661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Icons</a:t>
            </a:r>
            <a:endParaRPr lang="pt-PT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99A656-954F-F33E-33CC-C4713C39131C}"/>
              </a:ext>
            </a:extLst>
          </p:cNvPr>
          <p:cNvSpPr txBox="1"/>
          <p:nvPr/>
        </p:nvSpPr>
        <p:spPr>
          <a:xfrm>
            <a:off x="727784" y="4771006"/>
            <a:ext cx="428586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rial Black" panose="020B0A04020102020204" pitchFamily="34" charset="0"/>
              </a:rPr>
              <a:t>Criação</a:t>
            </a:r>
            <a:r>
              <a:rPr lang="en-US" dirty="0">
                <a:latin typeface="Arial Black" panose="020B0A04020102020204" pitchFamily="34" charset="0"/>
              </a:rPr>
              <a:t> de Rota:</a:t>
            </a:r>
          </a:p>
          <a:p>
            <a:r>
              <a:rPr lang="en-US" sz="1400" dirty="0">
                <a:latin typeface="Arial "/>
              </a:rPr>
              <a:t>Barra de </a:t>
            </a:r>
            <a:r>
              <a:rPr lang="en-US" sz="1400" dirty="0" err="1">
                <a:latin typeface="Arial "/>
              </a:rPr>
              <a:t>pesquisa</a:t>
            </a:r>
            <a:r>
              <a:rPr lang="en-US" sz="1400" dirty="0">
                <a:latin typeface="Arial "/>
              </a:rPr>
              <a:t> e QrCodes sempre à </a:t>
            </a:r>
            <a:r>
              <a:rPr lang="en-US" sz="1400" dirty="0" err="1">
                <a:latin typeface="Arial "/>
              </a:rPr>
              <a:t>direita</a:t>
            </a:r>
            <a:r>
              <a:rPr lang="en-US" sz="1400" dirty="0">
                <a:latin typeface="Arial "/>
              </a:rPr>
              <a:t>, e </a:t>
            </a:r>
            <a:r>
              <a:rPr lang="en-US" sz="1400" dirty="0" err="1">
                <a:latin typeface="Arial "/>
              </a:rPr>
              <a:t>mapa</a:t>
            </a:r>
            <a:r>
              <a:rPr lang="en-US" sz="1400" dirty="0">
                <a:latin typeface="Arial "/>
              </a:rPr>
              <a:t> </a:t>
            </a:r>
            <a:r>
              <a:rPr lang="en-US" sz="1400" dirty="0" err="1">
                <a:latin typeface="Arial "/>
              </a:rPr>
              <a:t>na</a:t>
            </a:r>
            <a:r>
              <a:rPr lang="en-US" sz="1400" dirty="0">
                <a:latin typeface="Arial "/>
              </a:rPr>
              <a:t> </a:t>
            </a:r>
            <a:r>
              <a:rPr lang="en-US" sz="1400" dirty="0" err="1">
                <a:latin typeface="Arial "/>
              </a:rPr>
              <a:t>esquerda</a:t>
            </a:r>
            <a:r>
              <a:rPr lang="en-US" sz="1400" dirty="0">
                <a:latin typeface="Arial "/>
              </a:rPr>
              <a:t>.</a:t>
            </a:r>
            <a:endParaRPr lang="pt-PT" sz="1400" dirty="0">
              <a:latin typeface="Arial 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7630F97-1A2B-9350-DADF-7D111B9867E2}"/>
              </a:ext>
            </a:extLst>
          </p:cNvPr>
          <p:cNvCxnSpPr>
            <a:cxnSpLocks/>
          </p:cNvCxnSpPr>
          <p:nvPr/>
        </p:nvCxnSpPr>
        <p:spPr>
          <a:xfrm>
            <a:off x="6753266" y="6292055"/>
            <a:ext cx="11653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9ECEFBE-68BA-2791-CE95-2077BAFC2DAD}"/>
              </a:ext>
            </a:extLst>
          </p:cNvPr>
          <p:cNvCxnSpPr>
            <a:cxnSpLocks/>
          </p:cNvCxnSpPr>
          <p:nvPr/>
        </p:nvCxnSpPr>
        <p:spPr>
          <a:xfrm>
            <a:off x="6753266" y="6289057"/>
            <a:ext cx="11653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F4A7EC3A-FF15-3742-9E7C-A2B2264163F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76148" y="3154580"/>
            <a:ext cx="5019675" cy="3028950"/>
          </a:xfrm>
          <a:prstGeom prst="rect">
            <a:avLst/>
          </a:prstGeom>
        </p:spPr>
      </p:pic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24828CC8-1046-99D3-13E8-84AD3FF3D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115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A78376-A872-E9B5-A55C-CFE85BB92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5494" y="536169"/>
            <a:ext cx="7208266" cy="580062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EA501-569E-8C63-7668-5C1429825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5567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Ligaç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5153" y="4572000"/>
            <a:ext cx="11705665" cy="895244"/>
          </a:xfrm>
        </p:spPr>
        <p:txBody>
          <a:bodyPr rtlCol="0">
            <a:noAutofit/>
          </a:bodyPr>
          <a:lstStyle/>
          <a:p>
            <a:pPr rtl="0"/>
            <a:r>
              <a:rPr lang="en-US" sz="6000" dirty="0">
                <a:solidFill>
                  <a:schemeClr val="bg1"/>
                </a:solidFill>
              </a:rPr>
              <a:t>M</a:t>
            </a:r>
            <a:r>
              <a:rPr lang="pt-PT" sz="6000" dirty="0" err="1">
                <a:solidFill>
                  <a:schemeClr val="bg1"/>
                </a:solidFill>
              </a:rPr>
              <a:t>oderated</a:t>
            </a:r>
            <a:r>
              <a:rPr lang="pt-PT" sz="6000" dirty="0">
                <a:solidFill>
                  <a:schemeClr val="bg1"/>
                </a:solidFill>
              </a:rPr>
              <a:t> </a:t>
            </a:r>
            <a:r>
              <a:rPr lang="pt-PT" sz="6000" dirty="0" err="1">
                <a:solidFill>
                  <a:schemeClr val="bg1"/>
                </a:solidFill>
              </a:rPr>
              <a:t>and</a:t>
            </a:r>
            <a:r>
              <a:rPr lang="pt-PT" sz="6000" dirty="0">
                <a:solidFill>
                  <a:schemeClr val="bg1"/>
                </a:solidFill>
              </a:rPr>
              <a:t> </a:t>
            </a:r>
            <a:r>
              <a:rPr lang="pt-PT" sz="6000" dirty="0" err="1">
                <a:solidFill>
                  <a:schemeClr val="bg1"/>
                </a:solidFill>
              </a:rPr>
              <a:t>Unmoderated</a:t>
            </a:r>
            <a:r>
              <a:rPr lang="pt-PT" sz="6000" dirty="0">
                <a:solidFill>
                  <a:schemeClr val="bg1"/>
                </a:solidFill>
              </a:rPr>
              <a:t> </a:t>
            </a:r>
            <a:r>
              <a:rPr lang="pt-PT" sz="6000" dirty="0" err="1">
                <a:solidFill>
                  <a:schemeClr val="bg1"/>
                </a:solidFill>
              </a:rPr>
              <a:t>Tests</a:t>
            </a:r>
            <a:endParaRPr lang="pt-PT" sz="6000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B7C72-1E43-821D-76B7-D8CC1C05D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5443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B20C59-02A7-3FD2-8A34-00062B354C2D}"/>
              </a:ext>
            </a:extLst>
          </p:cNvPr>
          <p:cNvSpPr txBox="1"/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Testes </a:t>
            </a:r>
            <a:r>
              <a:rPr lang="en-US" sz="48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não</a:t>
            </a: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Moderados</a:t>
            </a:r>
            <a:endParaRPr lang="en-US" sz="48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73791C-9C92-E5A7-E574-5DB84EAD5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766" y="2098515"/>
            <a:ext cx="1840100" cy="24327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D8DA42-7D8D-A8DB-979F-BF20867A82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2766" y="4531231"/>
            <a:ext cx="1840100" cy="13051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648F8D-C7B9-D313-5AC3-CAC594D585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1967" y="2098515"/>
            <a:ext cx="1840100" cy="26097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A88715-AE50-B250-9405-F5D324FF92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1967" y="4579437"/>
            <a:ext cx="1840099" cy="130515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DD1FDC-53B6-8869-501E-EF08E7E340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1167" y="2098515"/>
            <a:ext cx="1892058" cy="37378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4765E0D-3011-420D-2432-22672B7420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89812" y="2098515"/>
            <a:ext cx="2109747" cy="373787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88DC01-6535-BF80-ADA0-912564999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6782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B20C59-02A7-3FD2-8A34-00062B354C2D}"/>
              </a:ext>
            </a:extLst>
          </p:cNvPr>
          <p:cNvSpPr txBox="1"/>
          <p:nvPr/>
        </p:nvSpPr>
        <p:spPr>
          <a:xfrm>
            <a:off x="1066800" y="286309"/>
            <a:ext cx="10058400" cy="74900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Testes não Moderados</a:t>
            </a:r>
            <a:endParaRPr lang="en-US" sz="48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389CE4-6226-3F0D-A34F-A46D266BB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395" y="1405218"/>
            <a:ext cx="2306804" cy="35096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57D89E-2B3D-F21B-F097-05AEE6E130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3735" y="1405218"/>
            <a:ext cx="2084529" cy="49752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A712BF-44B0-073F-FCBB-170F336CF1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8800" y="1405218"/>
            <a:ext cx="2744682" cy="499233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F92A36-E20F-E9B5-0B20-C7DC6B1FD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2590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894EBF4-BD90-DD87-E2A2-C4A57922064B}"/>
              </a:ext>
            </a:extLst>
          </p:cNvPr>
          <p:cNvSpPr txBox="1"/>
          <p:nvPr/>
        </p:nvSpPr>
        <p:spPr>
          <a:xfrm>
            <a:off x="590938" y="2775258"/>
            <a:ext cx="60948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PT" b="1" i="0" dirty="0">
                <a:effectLst/>
                <a:latin typeface="+mj-lt"/>
              </a:rPr>
              <a:t>Resultados dos Testes</a:t>
            </a:r>
          </a:p>
          <a:p>
            <a:pPr algn="l"/>
            <a:endParaRPr lang="pt-PT" sz="1100" b="1" i="0" dirty="0"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pt-PT" sz="1100" b="1" i="0" dirty="0">
                <a:effectLst/>
                <a:latin typeface="+mj-lt"/>
              </a:rPr>
              <a:t>Opinião Geral sobre o Design:</a:t>
            </a:r>
            <a:r>
              <a:rPr lang="pt-PT" sz="1100" b="0" i="0" dirty="0">
                <a:effectLst/>
                <a:latin typeface="+mj-lt"/>
              </a:rPr>
              <a:t> A maioria dos participantes expressou opiniões positivas em relação ao design do site. Os utilizadores destacaram a estética agradável e a organização clara das informações como pontos fortes.</a:t>
            </a:r>
          </a:p>
          <a:p>
            <a:pPr algn="l">
              <a:buFont typeface="+mj-lt"/>
              <a:buAutoNum type="arabicPeriod"/>
            </a:pPr>
            <a:r>
              <a:rPr lang="pt-PT" sz="1100" b="1" i="0" dirty="0">
                <a:effectLst/>
                <a:latin typeface="+mj-lt"/>
              </a:rPr>
              <a:t>Informação sobre a Marca na Página Inicial:</a:t>
            </a:r>
            <a:r>
              <a:rPr lang="pt-PT" sz="1100" b="0" i="0" dirty="0">
                <a:effectLst/>
                <a:latin typeface="+mj-lt"/>
              </a:rPr>
              <a:t> Embora o feedback geral tenha sido positivo, alguns utilizadores mencionaram que falta alguma informação sobre a marca na página inicial. Esta observação sugere a necessidade de adicionar mais detalhes ou uma secção dedicada à história e missão da marca para melhorar o entendimento e a conexão com os visitantes.</a:t>
            </a:r>
          </a:p>
          <a:p>
            <a:pPr algn="l">
              <a:buFont typeface="+mj-lt"/>
              <a:buAutoNum type="arabicPeriod"/>
            </a:pPr>
            <a:r>
              <a:rPr lang="pt-PT" sz="1100" b="1" i="0" dirty="0">
                <a:effectLst/>
                <a:latin typeface="+mj-lt"/>
              </a:rPr>
              <a:t>Funcionalidade de Login e </a:t>
            </a:r>
            <a:r>
              <a:rPr lang="pt-PT" sz="1100" b="1" i="0" dirty="0" err="1">
                <a:effectLst/>
                <a:latin typeface="+mj-lt"/>
              </a:rPr>
              <a:t>Sign</a:t>
            </a:r>
            <a:r>
              <a:rPr lang="pt-PT" sz="1100" b="1" dirty="0" err="1">
                <a:latin typeface="+mj-lt"/>
              </a:rPr>
              <a:t>U</a:t>
            </a:r>
            <a:r>
              <a:rPr lang="pt-PT" sz="1100" b="1" i="0" dirty="0" err="1">
                <a:effectLst/>
                <a:latin typeface="+mj-lt"/>
              </a:rPr>
              <a:t>p</a:t>
            </a:r>
            <a:r>
              <a:rPr lang="pt-PT" sz="1100" b="1" i="0" dirty="0">
                <a:effectLst/>
                <a:latin typeface="+mj-lt"/>
              </a:rPr>
              <a:t>:</a:t>
            </a:r>
            <a:r>
              <a:rPr lang="pt-PT" sz="1100" b="0" i="0" dirty="0">
                <a:effectLst/>
                <a:latin typeface="+mj-lt"/>
              </a:rPr>
              <a:t> A funcionalidade de login e </a:t>
            </a:r>
            <a:r>
              <a:rPr lang="pt-PT" sz="1100" b="0" i="0" dirty="0" err="1">
                <a:effectLst/>
                <a:latin typeface="+mj-lt"/>
              </a:rPr>
              <a:t>SignUp</a:t>
            </a:r>
            <a:r>
              <a:rPr lang="pt-PT" sz="1100" b="0" i="0" dirty="0">
                <a:effectLst/>
                <a:latin typeface="+mj-lt"/>
              </a:rPr>
              <a:t> foi considerada de confiança pelos utilizadores. Os participantes indicaram que o processo de registo e acesso é simples e seguro, transmitindo confiança na utilização do site.</a:t>
            </a:r>
          </a:p>
          <a:p>
            <a:pPr algn="l">
              <a:buFont typeface="+mj-lt"/>
              <a:buAutoNum type="arabicPeriod"/>
            </a:pPr>
            <a:r>
              <a:rPr lang="pt-PT" sz="1100" b="1" i="0" dirty="0">
                <a:effectLst/>
                <a:latin typeface="+mj-lt"/>
              </a:rPr>
              <a:t>Usabilidade do Mapa:</a:t>
            </a:r>
            <a:r>
              <a:rPr lang="pt-PT" sz="1100" b="0" i="0" dirty="0">
                <a:effectLst/>
                <a:latin typeface="+mj-lt"/>
              </a:rPr>
              <a:t> O mapa do site foi avaliado como bastante percetível e fácil de ler. Os utilizadores apreciaram a clareza das informações apresentadas no mapa e a facilidade de navegação, o que contribui para uma melhor experiência geral no site.</a:t>
            </a:r>
          </a:p>
          <a:p>
            <a:pPr algn="l">
              <a:buFont typeface="+mj-lt"/>
              <a:buAutoNum type="arabicPeriod"/>
            </a:pPr>
            <a:r>
              <a:rPr lang="pt-PT" sz="1100" b="1" i="0" dirty="0">
                <a:effectLst/>
                <a:latin typeface="+mj-lt"/>
              </a:rPr>
              <a:t>Compreensão da Principal Função do Site:</a:t>
            </a:r>
            <a:r>
              <a:rPr lang="pt-PT" sz="1100" b="0" i="0" dirty="0">
                <a:effectLst/>
                <a:latin typeface="+mj-lt"/>
              </a:rPr>
              <a:t> A maioria dos utilizadores conseguiu perceber claramente a principal função do site. Este é um ponto crucial, pois indica que o design e a organização das informações estão eficazmente alinhados com os objetivos do site, facilitando a compreensão do seu propósito pelos visitantes.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7293CE-CB97-DFBC-2BC3-FD74303380E9}"/>
              </a:ext>
            </a:extLst>
          </p:cNvPr>
          <p:cNvSpPr txBox="1"/>
          <p:nvPr/>
        </p:nvSpPr>
        <p:spPr>
          <a:xfrm>
            <a:off x="590938" y="13905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PT" sz="1800" b="1" i="0" dirty="0">
                <a:effectLst/>
                <a:latin typeface="+mj-lt"/>
              </a:rPr>
              <a:t>Introdução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3206A3-681C-9AE7-8654-F534D827EB84}"/>
              </a:ext>
            </a:extLst>
          </p:cNvPr>
          <p:cNvSpPr txBox="1"/>
          <p:nvPr/>
        </p:nvSpPr>
        <p:spPr>
          <a:xfrm>
            <a:off x="590938" y="1844265"/>
            <a:ext cx="511939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PT" sz="1100" b="0" i="0" dirty="0">
                <a:effectLst/>
                <a:latin typeface="+mj-lt"/>
              </a:rPr>
              <a:t>Este relatório apresenta uma análise dos resultados obtidos através de testes não moderados realizados ao nosso site. O objetivo dos testes foi avaliar a experiência do utilizador em termos de design, funcionalidade, e facilidade de uso. Abaixo encontram-se os principais pontos observados durante os testes.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9A34C2-7756-F0B3-E264-3A81B566B938}"/>
              </a:ext>
            </a:extLst>
          </p:cNvPr>
          <p:cNvSpPr txBox="1"/>
          <p:nvPr/>
        </p:nvSpPr>
        <p:spPr>
          <a:xfrm>
            <a:off x="7319866" y="2775258"/>
            <a:ext cx="4511351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PT" b="1" i="0" dirty="0">
                <a:effectLst/>
                <a:latin typeface="+mj-lt"/>
              </a:rPr>
              <a:t>Conclusão</a:t>
            </a:r>
          </a:p>
          <a:p>
            <a:pPr algn="l"/>
            <a:endParaRPr lang="pt-PT" b="1" i="0" dirty="0">
              <a:effectLst/>
              <a:latin typeface="+mj-lt"/>
            </a:endParaRPr>
          </a:p>
          <a:p>
            <a:pPr algn="l"/>
            <a:r>
              <a:rPr lang="pt-PT" sz="1100" b="0" i="0" dirty="0">
                <a:effectLst/>
                <a:latin typeface="+mj-lt"/>
              </a:rPr>
              <a:t>Os resultados dos testes não moderados são amplamente positivos, com a maioria dos utilizadores a expressar satisfação com o design do site e a clareza das suas funcionalidades. No entanto, a sugestão de incluir mais informações sobre a marca na página inicial deve ser considerada para aumentar o envolvimento e a compreensão dos visitantes. A confiança no sistema de login e </a:t>
            </a:r>
            <a:r>
              <a:rPr lang="pt-PT" sz="1100" b="0" i="0" dirty="0" err="1">
                <a:effectLst/>
                <a:latin typeface="+mj-lt"/>
              </a:rPr>
              <a:t>signup</a:t>
            </a:r>
            <a:r>
              <a:rPr lang="pt-PT" sz="1100" b="0" i="0" dirty="0">
                <a:effectLst/>
                <a:latin typeface="+mj-lt"/>
              </a:rPr>
              <a:t>, bem como a usabilidade do mapa, são pontos fortes que devem ser mantidos e destacados.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FBD57C5-41EA-2DCA-680B-4290ECCCC886}"/>
              </a:ext>
            </a:extLst>
          </p:cNvPr>
          <p:cNvSpPr txBox="1"/>
          <p:nvPr/>
        </p:nvSpPr>
        <p:spPr>
          <a:xfrm>
            <a:off x="1225420" y="286309"/>
            <a:ext cx="10058400" cy="74900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Relatório</a:t>
            </a: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 dos Testes </a:t>
            </a:r>
            <a:r>
              <a:rPr lang="en-US" sz="48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não</a:t>
            </a: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Moderados</a:t>
            </a:r>
            <a:endParaRPr lang="en-US" sz="48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1E957-7EDD-621A-AAEE-6BB857838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4948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20A426-C4AD-4245-6DC3-FC5D8B091D45}"/>
              </a:ext>
            </a:extLst>
          </p:cNvPr>
          <p:cNvSpPr txBox="1"/>
          <p:nvPr/>
        </p:nvSpPr>
        <p:spPr>
          <a:xfrm>
            <a:off x="1128382" y="286138"/>
            <a:ext cx="10058400" cy="68611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Testes </a:t>
            </a:r>
            <a:r>
              <a:rPr lang="en-US" sz="48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Moderados</a:t>
            </a:r>
            <a:endParaRPr lang="en-US" sz="48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6FF6FA-B6B4-3D36-5A49-0352A789E15A}"/>
              </a:ext>
            </a:extLst>
          </p:cNvPr>
          <p:cNvSpPr txBox="1"/>
          <p:nvPr/>
        </p:nvSpPr>
        <p:spPr>
          <a:xfrm>
            <a:off x="3868813" y="2240388"/>
            <a:ext cx="4454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100" dirty="0">
                <a:hlinkClick r:id="rId2"/>
              </a:rPr>
              <a:t>https://www.mediafire.com/file/6chd321an531bej/Video+3.mp4/file</a:t>
            </a:r>
            <a:endParaRPr lang="pt-PT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E90E77-F48B-2172-2C18-10FD866A3B55}"/>
              </a:ext>
            </a:extLst>
          </p:cNvPr>
          <p:cNvSpPr txBox="1"/>
          <p:nvPr/>
        </p:nvSpPr>
        <p:spPr>
          <a:xfrm>
            <a:off x="3868813" y="4356002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100" dirty="0">
                <a:hlinkClick r:id="rId3"/>
              </a:rPr>
              <a:t>https://www.mediafire.com/file/utui268atntqqml/Gaspar.mp4/file</a:t>
            </a:r>
            <a:r>
              <a:rPr lang="pt-PT" sz="1100" dirty="0"/>
              <a:t>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F3E4EA-9F23-A01B-6CCE-C7AF67245C09}"/>
              </a:ext>
            </a:extLst>
          </p:cNvPr>
          <p:cNvSpPr txBox="1"/>
          <p:nvPr/>
        </p:nvSpPr>
        <p:spPr>
          <a:xfrm>
            <a:off x="3868813" y="3298195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100" dirty="0">
                <a:hlinkClick r:id="rId4"/>
              </a:rPr>
              <a:t>https://www.mediafire.com/file/680xul3psdn9gpw/David.mp4/file</a:t>
            </a:r>
            <a:endParaRPr lang="pt-PT" sz="11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64C1DB-C6F1-46B5-D643-574B7B069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5417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B01656-7754-862D-F269-33F98532665C}"/>
              </a:ext>
            </a:extLst>
          </p:cNvPr>
          <p:cNvSpPr txBox="1"/>
          <p:nvPr/>
        </p:nvSpPr>
        <p:spPr>
          <a:xfrm>
            <a:off x="1225420" y="286309"/>
            <a:ext cx="10058400" cy="74900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Relatório</a:t>
            </a: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 dos Testes </a:t>
            </a:r>
            <a:r>
              <a:rPr lang="en-US" sz="48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Moderados</a:t>
            </a:r>
            <a:endParaRPr lang="en-US" sz="48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C1D01-57EB-6994-6488-B95A6080E0EB}"/>
              </a:ext>
            </a:extLst>
          </p:cNvPr>
          <p:cNvSpPr txBox="1"/>
          <p:nvPr/>
        </p:nvSpPr>
        <p:spPr>
          <a:xfrm>
            <a:off x="7426755" y="1326741"/>
            <a:ext cx="413771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PT" b="1" i="0" dirty="0">
                <a:effectLst/>
                <a:latin typeface="+mj-lt"/>
              </a:rPr>
              <a:t>Introdução</a:t>
            </a:r>
            <a:endParaRPr lang="pt-PT" sz="1100" b="1" dirty="0">
              <a:latin typeface="+mj-lt"/>
            </a:endParaRPr>
          </a:p>
          <a:p>
            <a:pPr algn="l"/>
            <a:endParaRPr lang="pt-PT" b="1" i="0" dirty="0">
              <a:effectLst/>
              <a:latin typeface="+mj-lt"/>
            </a:endParaRPr>
          </a:p>
          <a:p>
            <a:pPr algn="l"/>
            <a:r>
              <a:rPr lang="pt-PT" sz="1100" b="0" i="0" dirty="0">
                <a:effectLst/>
                <a:latin typeface="+mj-lt"/>
              </a:rPr>
              <a:t>Este relatório apresenta os resultados dos testes moderados de usabilidade realizados para avaliar a experiência do utilizador no nosso site. Abaixo encontram-se as observações e as avaliações dos participantes, baseadas nas métricas definidas.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77C7C3-8F50-2570-DBD0-AE2D7CD5F754}"/>
              </a:ext>
            </a:extLst>
          </p:cNvPr>
          <p:cNvSpPr txBox="1"/>
          <p:nvPr/>
        </p:nvSpPr>
        <p:spPr>
          <a:xfrm>
            <a:off x="299571" y="1326741"/>
            <a:ext cx="6457576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PT" b="1" i="0" dirty="0">
                <a:effectLst/>
                <a:latin typeface="+mj-lt"/>
              </a:rPr>
              <a:t>Resultados dos Testes</a:t>
            </a:r>
          </a:p>
          <a:p>
            <a:pPr algn="l"/>
            <a:endParaRPr lang="pt-PT" sz="1100" b="1" i="0" dirty="0">
              <a:effectLst/>
              <a:latin typeface="+mj-lt"/>
            </a:endParaRPr>
          </a:p>
          <a:p>
            <a:pPr algn="l"/>
            <a:endParaRPr lang="pt-PT" sz="1100" b="1" i="0" dirty="0">
              <a:effectLst/>
              <a:latin typeface="+mj-lt"/>
            </a:endParaRPr>
          </a:p>
          <a:p>
            <a:pPr algn="l"/>
            <a:r>
              <a:rPr lang="pt-PT" sz="1100" b="0" i="0" dirty="0">
                <a:effectLst/>
                <a:latin typeface="+mj-lt"/>
              </a:rPr>
              <a:t>Os testes moderados revelaram resultados positivos em geral, com as seguintes observações detalhadas:</a:t>
            </a:r>
          </a:p>
          <a:p>
            <a:pPr algn="l"/>
            <a:endParaRPr lang="pt-PT" sz="1100" b="0" i="0" dirty="0"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pt-PT" sz="1100" b="1" i="0" dirty="0">
                <a:effectLst/>
                <a:latin typeface="+mj-lt"/>
              </a:rPr>
              <a:t>Opinião Geral sobre o Design (Métrica: 0-1):</a:t>
            </a:r>
            <a:endParaRPr lang="pt-PT" sz="1100" b="0" i="0" dirty="0"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pt-PT" sz="1100" b="0" i="0" dirty="0">
                <a:effectLst/>
                <a:latin typeface="+mj-lt"/>
              </a:rPr>
              <a:t>A maioria dos utilizadores expressou opiniões bastante positivas sobre o design do site.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PT" sz="1100" b="0" i="0" dirty="0">
                <a:effectLst/>
                <a:latin typeface="+mj-lt"/>
              </a:rPr>
              <a:t>Alguns consideraram que havia alguns problemas cosméticos menores que poderiam ser melhorados, mas que não afetavam a usabilidade geral.</a:t>
            </a:r>
          </a:p>
          <a:p>
            <a:pPr algn="l">
              <a:buFont typeface="+mj-lt"/>
              <a:buAutoNum type="arabicPeriod"/>
            </a:pPr>
            <a:r>
              <a:rPr lang="pt-PT" sz="1100" b="1" i="0" dirty="0">
                <a:effectLst/>
                <a:latin typeface="+mj-lt"/>
              </a:rPr>
              <a:t>Informação sobre a Marca na Página Principal (Métrica: 2):</a:t>
            </a:r>
            <a:endParaRPr lang="pt-PT" sz="1100" b="0" i="0" dirty="0"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pt-PT" sz="1100" b="0" i="0" dirty="0">
                <a:effectLst/>
                <a:latin typeface="+mj-lt"/>
              </a:rPr>
              <a:t>Tal como nos testes não moderados, os utilizadores mencionaram a falta de informação sobre a marca na página inicial.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PT" sz="1100" b="0" i="0" dirty="0">
                <a:effectLst/>
                <a:latin typeface="+mj-lt"/>
              </a:rPr>
              <a:t>Esta questão foi classificada como um problema de usabilidade menor, pois os utilizadores conseguiam navegar pelo site, mas sentiram falta de contexto adicional sobre a marca.</a:t>
            </a:r>
          </a:p>
          <a:p>
            <a:pPr algn="l">
              <a:buFont typeface="+mj-lt"/>
              <a:buAutoNum type="arabicPeriod"/>
            </a:pPr>
            <a:r>
              <a:rPr lang="pt-PT" sz="1100" b="1" i="0" dirty="0">
                <a:effectLst/>
                <a:latin typeface="+mj-lt"/>
              </a:rPr>
              <a:t>Funcionalidade de Login e </a:t>
            </a:r>
            <a:r>
              <a:rPr lang="pt-PT" sz="1100" b="1" i="0" dirty="0" err="1">
                <a:effectLst/>
                <a:latin typeface="+mj-lt"/>
              </a:rPr>
              <a:t>Signup</a:t>
            </a:r>
            <a:r>
              <a:rPr lang="pt-PT" sz="1100" b="1" i="0" dirty="0">
                <a:effectLst/>
                <a:latin typeface="+mj-lt"/>
              </a:rPr>
              <a:t> (Métrica: 0):</a:t>
            </a:r>
            <a:endParaRPr lang="pt-PT" sz="1100" b="0" i="0" dirty="0"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pt-PT" sz="1100" b="0" i="0" dirty="0">
                <a:effectLst/>
                <a:latin typeface="+mj-lt"/>
              </a:rPr>
              <a:t>Todos os participantes conseguiram realizar o </a:t>
            </a:r>
            <a:r>
              <a:rPr lang="pt-PT" sz="1100" b="0" i="0" dirty="0" err="1">
                <a:effectLst/>
                <a:latin typeface="+mj-lt"/>
              </a:rPr>
              <a:t>signup</a:t>
            </a:r>
            <a:r>
              <a:rPr lang="pt-PT" sz="1100" b="0" i="0" dirty="0">
                <a:effectLst/>
                <a:latin typeface="+mj-lt"/>
              </a:rPr>
              <a:t> e login sem problemas, considerando estas funcionalidades de confiança.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PT" sz="1100" b="0" i="0" dirty="0">
                <a:effectLst/>
                <a:latin typeface="+mj-lt"/>
              </a:rPr>
              <a:t>Não foram encontrados problemas de usabilidade nesta área, recebendo assim a métrica 0.</a:t>
            </a:r>
          </a:p>
          <a:p>
            <a:pPr algn="l">
              <a:buFont typeface="+mj-lt"/>
              <a:buAutoNum type="arabicPeriod"/>
            </a:pPr>
            <a:r>
              <a:rPr lang="pt-PT" sz="1100" b="1" i="0" dirty="0">
                <a:effectLst/>
                <a:latin typeface="+mj-lt"/>
              </a:rPr>
              <a:t>Usabilidade do Mapa (Métrica: 0):</a:t>
            </a:r>
            <a:endParaRPr lang="pt-PT" sz="1100" b="0" i="0" dirty="0"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pt-PT" sz="1100" b="0" i="0" dirty="0">
                <a:effectLst/>
                <a:latin typeface="+mj-lt"/>
              </a:rPr>
              <a:t>O mapa foi avaliado como bastante </a:t>
            </a:r>
            <a:r>
              <a:rPr lang="pt-PT" sz="1100" b="0" i="0" dirty="0" err="1">
                <a:effectLst/>
                <a:latin typeface="+mj-lt"/>
              </a:rPr>
              <a:t>perceptível</a:t>
            </a:r>
            <a:r>
              <a:rPr lang="pt-PT" sz="1100" b="0" i="0" dirty="0">
                <a:effectLst/>
                <a:latin typeface="+mj-lt"/>
              </a:rPr>
              <a:t> e fácil de usar.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PT" sz="1100" b="0" i="0" dirty="0">
                <a:effectLst/>
                <a:latin typeface="+mj-lt"/>
              </a:rPr>
              <a:t>Os utilizadores apreciaram a clareza e a facilidade de criar uma rota entre dois </a:t>
            </a:r>
            <a:r>
              <a:rPr lang="pt-PT" sz="1100" b="0" i="0" dirty="0" err="1">
                <a:effectLst/>
                <a:latin typeface="+mj-lt"/>
              </a:rPr>
              <a:t>waypoints</a:t>
            </a:r>
            <a:r>
              <a:rPr lang="pt-PT" sz="1100" b="0" i="0" dirty="0">
                <a:effectLst/>
                <a:latin typeface="+mj-lt"/>
              </a:rPr>
              <a:t>, não encontrando problemas de usabilidade nesta função.</a:t>
            </a:r>
          </a:p>
          <a:p>
            <a:pPr algn="l">
              <a:buFont typeface="+mj-lt"/>
              <a:buAutoNum type="arabicPeriod"/>
            </a:pPr>
            <a:r>
              <a:rPr lang="pt-PT" sz="1100" b="1" i="0" dirty="0">
                <a:effectLst/>
                <a:latin typeface="+mj-lt"/>
              </a:rPr>
              <a:t>Compreensão da Principal Função do Site (Métrica: 0):</a:t>
            </a:r>
            <a:endParaRPr lang="pt-PT" sz="1100" b="0" i="0" dirty="0"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pt-PT" sz="1100" b="0" i="0" dirty="0">
                <a:effectLst/>
                <a:latin typeface="+mj-lt"/>
              </a:rPr>
              <a:t>Todos os utilizadores conseguiram identificar claramente a principal função do site.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PT" sz="1100" b="0" i="0" dirty="0">
                <a:effectLst/>
                <a:latin typeface="+mj-lt"/>
              </a:rPr>
              <a:t>A função de criar uma rota de QR Codes foi bem compreendida e executada sem dificuldades.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742E44-532B-FB2A-8846-EDE980CCD3B6}"/>
              </a:ext>
            </a:extLst>
          </p:cNvPr>
          <p:cNvSpPr txBox="1"/>
          <p:nvPr/>
        </p:nvSpPr>
        <p:spPr>
          <a:xfrm>
            <a:off x="7426755" y="2738411"/>
            <a:ext cx="3991404" cy="3524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PT" b="1" i="0" dirty="0">
                <a:effectLst/>
                <a:latin typeface="+mj-lt"/>
              </a:rPr>
              <a:t>Conclusão</a:t>
            </a:r>
          </a:p>
          <a:p>
            <a:pPr algn="l"/>
            <a:endParaRPr lang="pt-PT" b="1" i="0" dirty="0">
              <a:effectLst/>
              <a:latin typeface="+mj-lt"/>
            </a:endParaRPr>
          </a:p>
          <a:p>
            <a:pPr algn="l"/>
            <a:r>
              <a:rPr lang="pt-PT" sz="1100" b="0" i="0" dirty="0">
                <a:effectLst/>
                <a:latin typeface="+mj-lt"/>
              </a:rPr>
              <a:t>Os testes moderados de usabilidade indicaram que o site é bem recebido pelos utilizadores, com opiniões bastante positivas sobre o design e a facilidade de uso das funcionalidades principais. No entanto, a falta de informação sobre a marca na página inicial continua a ser uma observação recorrente e deve ser abordada para melhorar a experiência do utilizador.</a:t>
            </a:r>
          </a:p>
          <a:p>
            <a:pPr algn="l"/>
            <a:endParaRPr lang="pt-PT" sz="1100" b="0" i="0" dirty="0">
              <a:effectLst/>
              <a:latin typeface="+mj-lt"/>
            </a:endParaRPr>
          </a:p>
          <a:p>
            <a:pPr algn="l"/>
            <a:r>
              <a:rPr lang="pt-PT" sz="1100" b="1" i="0" dirty="0">
                <a:effectLst/>
                <a:latin typeface="+mj-lt"/>
              </a:rPr>
              <a:t>Recomendações:</a:t>
            </a:r>
            <a:endParaRPr lang="pt-PT" sz="1100" b="0" i="0" dirty="0">
              <a:effectLst/>
              <a:latin typeface="+mj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PT" sz="1100" b="0" i="0" dirty="0">
                <a:effectLst/>
                <a:latin typeface="+mj-lt"/>
              </a:rPr>
              <a:t>Adicionar mais informações sobre a marca na página inicial para fornecer contexto adicional aos utilizadores.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PT" sz="1100" b="0" i="0" dirty="0">
                <a:effectLst/>
                <a:latin typeface="+mj-lt"/>
              </a:rPr>
              <a:t>Manter e continuar a otimizar a funcionalidade de login, </a:t>
            </a:r>
            <a:r>
              <a:rPr lang="pt-PT" sz="1100" b="0" i="0" dirty="0" err="1">
                <a:effectLst/>
                <a:latin typeface="+mj-lt"/>
              </a:rPr>
              <a:t>SignUp</a:t>
            </a:r>
            <a:r>
              <a:rPr lang="pt-PT" sz="1100" b="0" i="0" dirty="0">
                <a:effectLst/>
                <a:latin typeface="+mj-lt"/>
              </a:rPr>
              <a:t> e uso do mapa, dada a sua alta aceitação e facilidade de uso.</a:t>
            </a:r>
          </a:p>
          <a:p>
            <a:pPr algn="l"/>
            <a:r>
              <a:rPr lang="pt-PT" sz="1100" b="0" i="0" dirty="0">
                <a:effectLst/>
                <a:latin typeface="+mj-lt"/>
              </a:rPr>
              <a:t>A implementação destas melhorias, seguida de novos testes, garantirá que o site continue a oferecer uma experiência de alta qualidade aos seus utilizadores.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AF34847-1F64-24C2-37F2-7C184FBD1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042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F7D0ED-75D2-CAD8-AF91-D67686F9E654}"/>
              </a:ext>
            </a:extLst>
          </p:cNvPr>
          <p:cNvSpPr txBox="1"/>
          <p:nvPr/>
        </p:nvSpPr>
        <p:spPr>
          <a:xfrm>
            <a:off x="5172074" y="286603"/>
            <a:ext cx="5983605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Competitive analysis</a:t>
            </a:r>
          </a:p>
        </p:txBody>
      </p:sp>
      <p:pic>
        <p:nvPicPr>
          <p:cNvPr id="6" name="Picture 5" descr="Lâmpada num fundo amarelo com um cabo e raios de luz desenhados">
            <a:extLst>
              <a:ext uri="{FF2B5EF4-FFF2-40B4-BE49-F238E27FC236}">
                <a16:creationId xmlns:a16="http://schemas.microsoft.com/office/drawing/2014/main" id="{CE5A914B-1850-4080-D23E-FD3F39D343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93" r="7335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9EFE4D6-257A-50E4-E53F-CDAA1C389724}"/>
              </a:ext>
            </a:extLst>
          </p:cNvPr>
          <p:cNvSpPr txBox="1"/>
          <p:nvPr/>
        </p:nvSpPr>
        <p:spPr>
          <a:xfrm>
            <a:off x="5172074" y="2108201"/>
            <a:ext cx="5983606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realização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uma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análise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competitiva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entre QR Caching e Geocaching é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essencial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para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compreender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forças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fraquezas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cada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atividade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considerando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características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específicas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Ambas as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atividades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oferecem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experiências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distintas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exploração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interação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utilizando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diferentes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tecnologias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abordagens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Com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popularização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smartphones e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crescente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procura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atividades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recreativas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livre, é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importante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avaliar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qual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destas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atividades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melhor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adapta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às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necessidades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preferências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dos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utilizadores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Através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desta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análise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pretende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-se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fornecer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uma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visão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clara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comparativa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que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auxilie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entusiastas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tomar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decisões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informadas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sobre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porque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escolher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Caching.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75D563-66E5-93E4-956E-2C30BBE33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76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44D64-1847-ACA4-84AA-07C826B8D2D2}"/>
              </a:ext>
            </a:extLst>
          </p:cNvPr>
          <p:cNvSpPr txBox="1"/>
          <p:nvPr/>
        </p:nvSpPr>
        <p:spPr>
          <a:xfrm>
            <a:off x="5172074" y="286603"/>
            <a:ext cx="5983605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Competitive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13FCDA-20F4-EE1D-8A84-CD6247CB31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96" r="4085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BA4871-771D-F4F6-37BA-D5278B835557}"/>
              </a:ext>
            </a:extLst>
          </p:cNvPr>
          <p:cNvSpPr txBox="1"/>
          <p:nvPr/>
        </p:nvSpPr>
        <p:spPr>
          <a:xfrm>
            <a:off x="5172074" y="2108201"/>
            <a:ext cx="5983606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12700">
              <a:lnSpc>
                <a:spcPct val="90000"/>
              </a:lnSpc>
              <a:spcBef>
                <a:spcPts val="95"/>
              </a:spcBef>
              <a:buFont typeface="Calibri" panose="020F0502020204030204" pitchFamily="34" charset="0"/>
            </a:pPr>
            <a:r>
              <a:rPr lang="en-US" sz="1000" b="1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ǪR</a:t>
            </a:r>
            <a:r>
              <a:rPr lang="en-US" sz="1000" spc="-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14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Caching: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1000" b="1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Prós</a:t>
            </a:r>
            <a:r>
              <a:rPr lang="en-US" sz="1000" b="1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541655" indent="180975">
              <a:lnSpc>
                <a:spcPct val="90000"/>
              </a:lnSpc>
              <a:spcBef>
                <a:spcPts val="1920"/>
              </a:spcBef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114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Acessibilidade</a:t>
            </a:r>
            <a:r>
              <a:rPr lang="en-US" sz="1000" b="1" spc="114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r>
              <a:rPr lang="en-US" sz="10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Caching</a:t>
            </a:r>
            <a:r>
              <a:rPr lang="en-US" sz="10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é</a:t>
            </a:r>
            <a:r>
              <a:rPr lang="en-US" sz="10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fácil</a:t>
            </a:r>
            <a:r>
              <a:rPr 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usar</a:t>
            </a:r>
            <a:r>
              <a:rPr 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</a:t>
            </a:r>
            <a:r>
              <a:rPr lang="en-US" sz="1000" spc="7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acessível</a:t>
            </a:r>
            <a:r>
              <a:rPr lang="en-US" sz="10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qualquer</a:t>
            </a:r>
            <a:r>
              <a:rPr lang="en-US" sz="10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pessoa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</a:t>
            </a:r>
            <a:r>
              <a:rPr lang="en-US" sz="10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smartphone.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111760" indent="180975">
              <a:lnSpc>
                <a:spcPct val="90000"/>
              </a:lnSpc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Facilidade</a:t>
            </a:r>
            <a:r>
              <a:rPr lang="en-US" sz="10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Implementação</a:t>
            </a:r>
            <a:r>
              <a:rPr lang="en-US" sz="1000" b="1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Criar</a:t>
            </a:r>
            <a:r>
              <a:rPr lang="en-US" sz="10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esconder</a:t>
            </a:r>
            <a:r>
              <a:rPr 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0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é </a:t>
            </a:r>
            <a:r>
              <a:rPr lang="en-US" sz="10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simples</a:t>
            </a:r>
            <a:r>
              <a:rPr lang="en-US" sz="10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não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requer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habilidades</a:t>
            </a:r>
            <a:r>
              <a:rPr lang="en-US" sz="10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técnicas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avançadas</a:t>
            </a:r>
            <a:r>
              <a:rPr lang="en-US" sz="10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412750" indent="180975">
              <a:lnSpc>
                <a:spcPct val="90000"/>
              </a:lnSpc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10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Personalização</a:t>
            </a:r>
            <a:r>
              <a:rPr lang="en-US" sz="1000" b="1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10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2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10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utilizadores</a:t>
            </a:r>
            <a:r>
              <a:rPr lang="en-US" sz="10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podem</a:t>
            </a:r>
            <a:r>
              <a:rPr lang="en-US" sz="10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criar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rotas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personalizadas</a:t>
            </a:r>
            <a:r>
              <a:rPr lang="en-US" sz="10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adicionar</a:t>
            </a:r>
            <a:r>
              <a:rPr lang="en-US" sz="10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locais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interesse.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489584" indent="180975">
              <a:lnSpc>
                <a:spcPct val="90000"/>
              </a:lnSpc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Informações</a:t>
            </a:r>
            <a:r>
              <a:rPr lang="en-US" sz="10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Direcionadas</a:t>
            </a:r>
            <a:r>
              <a:rPr lang="en-US" sz="1000" b="1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10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2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podem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conter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informações</a:t>
            </a:r>
            <a:r>
              <a:rPr lang="en-US" sz="10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específicas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sobre</a:t>
            </a:r>
            <a:r>
              <a:rPr lang="en-US" sz="10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</a:t>
            </a:r>
            <a:r>
              <a:rPr lang="en-US" sz="10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local,</a:t>
            </a:r>
            <a:r>
              <a:rPr lang="en-US" sz="10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evento</a:t>
            </a:r>
            <a:r>
              <a:rPr lang="en-US" sz="10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ou</a:t>
            </a:r>
            <a:r>
              <a:rPr lang="en-US" sz="10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objeto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proporcionando</a:t>
            </a:r>
            <a:r>
              <a:rPr lang="en-US" sz="1000" spc="1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experiência</a:t>
            </a:r>
            <a:r>
              <a:rPr lang="en-US" sz="1000" spc="10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informativa</a:t>
            </a:r>
            <a:r>
              <a:rPr lang="en-US" sz="1000" spc="1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interativa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228600" indent="180975">
              <a:lnSpc>
                <a:spcPct val="90000"/>
              </a:lnSpc>
              <a:spcBef>
                <a:spcPts val="5"/>
              </a:spcBef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9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Integração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Tecnológica</a:t>
            </a:r>
            <a:r>
              <a:rPr lang="en-US" sz="10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10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utiliza</a:t>
            </a:r>
            <a:r>
              <a:rPr lang="en-US" sz="10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tecnologia</a:t>
            </a:r>
            <a:r>
              <a:rPr lang="en-US" sz="10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 </a:t>
            </a:r>
            <a:r>
              <a:rPr lang="en-US" sz="10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Code,</a:t>
            </a:r>
            <a:r>
              <a:rPr lang="en-US" sz="10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é</a:t>
            </a:r>
            <a:r>
              <a:rPr lang="en-US" sz="10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amplamente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reconhecida</a:t>
            </a:r>
            <a:r>
              <a:rPr lang="en-US" sz="10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-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suportada</a:t>
            </a:r>
            <a:r>
              <a:rPr lang="en-US" sz="10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3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sz="10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smartphones</a:t>
            </a:r>
            <a:r>
              <a:rPr lang="en-US" sz="10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modernos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10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Contras: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93675" lvl="1" indent="-180975">
              <a:lnSpc>
                <a:spcPct val="90000"/>
              </a:lnSpc>
              <a:spcBef>
                <a:spcPts val="1920"/>
              </a:spcBef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Dependência</a:t>
            </a:r>
            <a:r>
              <a:rPr lang="en-US" sz="10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9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Tecnologia</a:t>
            </a:r>
            <a:r>
              <a:rPr lang="en-US" sz="1000" b="1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10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funcionalidade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1000" spc="-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buFont typeface="Calibri" panose="020F0502020204030204" pitchFamily="34" charset="0"/>
            </a:pP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depende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do</a:t>
            </a:r>
            <a:r>
              <a:rPr lang="en-US" sz="10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uso</a:t>
            </a:r>
            <a:r>
              <a:rPr lang="en-US" sz="10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smartphones</a:t>
            </a:r>
            <a:r>
              <a:rPr lang="en-US" sz="10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disponibilidade</a:t>
            </a:r>
            <a:r>
              <a:rPr lang="en-US" sz="10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internet.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70485" lvl="1" indent="180975">
              <a:lnSpc>
                <a:spcPct val="90000"/>
              </a:lnSpc>
              <a:buSzPct val="93750"/>
              <a:buFont typeface="Calibri" panose="020F0502020204030204" pitchFamily="34" charset="0"/>
              <a:buAutoNum type="arabicPeriod" startAt="2"/>
              <a:tabLst>
                <a:tab pos="193675" algn="l"/>
              </a:tabLst>
            </a:pPr>
            <a:r>
              <a:rPr lang="en-US" sz="1000" b="1" spc="10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Limitação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Uso</a:t>
            </a:r>
            <a:r>
              <a:rPr lang="en-US" sz="10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10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Nem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todos</a:t>
            </a:r>
            <a:r>
              <a:rPr lang="en-US" sz="10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locais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ou</a:t>
            </a:r>
            <a:r>
              <a:rPr lang="en-US" sz="10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eventos</a:t>
            </a:r>
            <a:r>
              <a:rPr lang="en-US" sz="10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podem</a:t>
            </a:r>
            <a:r>
              <a:rPr lang="en-US" sz="10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facilmente</a:t>
            </a:r>
            <a:r>
              <a:rPr lang="en-US" sz="10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adaptados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10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uso</a:t>
            </a:r>
            <a:r>
              <a:rPr lang="en-US" sz="10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Codes,</a:t>
            </a:r>
            <a:r>
              <a:rPr lang="en-US" sz="10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limitando</a:t>
            </a:r>
            <a:r>
              <a:rPr lang="en-US" sz="1000" spc="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10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4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aplicabilidade</a:t>
            </a:r>
            <a:r>
              <a:rPr lang="en-US" sz="10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31750" lvl="1" indent="180975">
              <a:lnSpc>
                <a:spcPct val="90000"/>
              </a:lnSpc>
              <a:buSzPct val="93750"/>
              <a:buFont typeface="Calibri" panose="020F0502020204030204" pitchFamily="34" charset="0"/>
              <a:buAutoNum type="arabicPeriod" startAt="2"/>
              <a:tabLst>
                <a:tab pos="193675" algn="l"/>
              </a:tabLst>
            </a:pPr>
            <a:r>
              <a:rPr lang="en-US" sz="1000" b="1" spc="114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Possível</a:t>
            </a:r>
            <a:r>
              <a:rPr lang="en-US" sz="10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Falsificação</a:t>
            </a:r>
            <a:r>
              <a:rPr lang="en-US" sz="1000" b="1" spc="1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10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0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podem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facilmente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copiados</a:t>
            </a:r>
            <a:r>
              <a:rPr lang="en-US" sz="10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ou</a:t>
            </a:r>
            <a:r>
              <a:rPr lang="en-US" sz="1000" spc="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falsificados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10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10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</a:t>
            </a:r>
            <a:r>
              <a:rPr lang="en-US" sz="10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pode</a:t>
            </a:r>
            <a:r>
              <a:rPr lang="en-US" sz="1000" spc="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comprometer</a:t>
            </a:r>
            <a:r>
              <a:rPr lang="en-US" sz="1000" spc="6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segurança</a:t>
            </a:r>
            <a:r>
              <a:rPr lang="en-US" sz="1000" spc="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 </a:t>
            </a:r>
            <a:r>
              <a:rPr lang="en-US" sz="10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4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autenticidade</a:t>
            </a:r>
            <a:r>
              <a:rPr lang="en-US" sz="10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das</a:t>
            </a:r>
            <a:r>
              <a:rPr lang="en-US" sz="1000" spc="-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informações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03C475F-8540-712E-1FE8-BA296D805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699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44D64-1847-ACA4-84AA-07C826B8D2D2}"/>
              </a:ext>
            </a:extLst>
          </p:cNvPr>
          <p:cNvSpPr txBox="1"/>
          <p:nvPr/>
        </p:nvSpPr>
        <p:spPr>
          <a:xfrm>
            <a:off x="5172074" y="263529"/>
            <a:ext cx="5983605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Competitive analysis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906BEC-EF53-A8AA-6E23-8CEE8ABD93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96" r="4085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23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bject 3">
            <a:extLst>
              <a:ext uri="{FF2B5EF4-FFF2-40B4-BE49-F238E27FC236}">
                <a16:creationId xmlns:a16="http://schemas.microsoft.com/office/drawing/2014/main" id="{35CA869C-E0A8-45C1-8AC4-EC769E81A0C1}"/>
              </a:ext>
            </a:extLst>
          </p:cNvPr>
          <p:cNvSpPr txBox="1"/>
          <p:nvPr/>
        </p:nvSpPr>
        <p:spPr>
          <a:xfrm>
            <a:off x="5172074" y="2108201"/>
            <a:ext cx="5983606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defPPr>
              <a:defRPr kern="0"/>
            </a:defPPr>
          </a:lstStyle>
          <a:p>
            <a:pPr marL="12700">
              <a:lnSpc>
                <a:spcPct val="90000"/>
              </a:lnSpc>
              <a:spcBef>
                <a:spcPts val="95"/>
              </a:spcBef>
              <a:buFont typeface="Calibri" panose="020F0502020204030204" pitchFamily="34" charset="0"/>
            </a:pPr>
            <a:r>
              <a:rPr lang="en-US" sz="1000" b="1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ǪR</a:t>
            </a:r>
            <a:r>
              <a:rPr lang="en-US" sz="1000" spc="-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14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Caching: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1000" b="1" spc="90">
                <a:solidFill>
                  <a:schemeClr val="tx1">
                    <a:lumMod val="75000"/>
                    <a:lumOff val="25000"/>
                  </a:schemeClr>
                </a:solidFill>
              </a:rPr>
              <a:t>Prós: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541655" indent="180975">
              <a:lnSpc>
                <a:spcPct val="90000"/>
              </a:lnSpc>
              <a:spcBef>
                <a:spcPts val="1920"/>
              </a:spcBef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114">
                <a:solidFill>
                  <a:schemeClr val="tx1">
                    <a:lumMod val="75000"/>
                    <a:lumOff val="25000"/>
                  </a:schemeClr>
                </a:solidFill>
              </a:rPr>
              <a:t>Acessibilidade:</a:t>
            </a:r>
            <a:r>
              <a:rPr lang="en-US" sz="10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r>
              <a:rPr lang="en-US" sz="10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Caching</a:t>
            </a:r>
            <a:r>
              <a:rPr lang="en-US" sz="1000" spc="-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é</a:t>
            </a:r>
            <a:r>
              <a:rPr lang="en-US" sz="10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fácil</a:t>
            </a:r>
            <a:r>
              <a:rPr lang="en-US" sz="10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usar</a:t>
            </a:r>
            <a:r>
              <a:rPr 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e </a:t>
            </a:r>
            <a:r>
              <a:rPr lang="en-US" sz="1000" spc="70">
                <a:solidFill>
                  <a:schemeClr val="tx1">
                    <a:lumMod val="75000"/>
                    <a:lumOff val="25000"/>
                  </a:schemeClr>
                </a:solidFill>
              </a:rPr>
              <a:t>acessível</a:t>
            </a:r>
            <a:r>
              <a:rPr lang="en-US" sz="1000" spc="-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qualquer</a:t>
            </a:r>
            <a:r>
              <a:rPr lang="en-US" sz="1000" spc="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pessoa</a:t>
            </a:r>
            <a:r>
              <a:rPr lang="en-US" sz="10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</a:t>
            </a:r>
            <a:r>
              <a:rPr lang="en-US" sz="10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smartphone.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111760" indent="180975">
              <a:lnSpc>
                <a:spcPct val="90000"/>
              </a:lnSpc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110">
                <a:solidFill>
                  <a:schemeClr val="tx1">
                    <a:lumMod val="75000"/>
                    <a:lumOff val="25000"/>
                  </a:schemeClr>
                </a:solidFill>
              </a:rPr>
              <a:t>Facilidade</a:t>
            </a:r>
            <a:r>
              <a:rPr lang="en-US" sz="10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5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5">
                <a:solidFill>
                  <a:schemeClr val="tx1">
                    <a:lumMod val="75000"/>
                    <a:lumOff val="25000"/>
                  </a:schemeClr>
                </a:solidFill>
              </a:rPr>
              <a:t>Implementação:</a:t>
            </a:r>
            <a:r>
              <a:rPr lang="en-US" sz="10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Criar</a:t>
            </a:r>
            <a:r>
              <a:rPr lang="en-US" sz="1000" spc="-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esconder</a:t>
            </a:r>
            <a:r>
              <a:rPr lang="en-US" sz="10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-3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9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000" spc="-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é </a:t>
            </a:r>
            <a:r>
              <a:rPr lang="en-US" sz="10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simples</a:t>
            </a:r>
            <a:r>
              <a:rPr lang="en-US" sz="1000" spc="-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-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não</a:t>
            </a:r>
            <a:r>
              <a:rPr lang="en-US" sz="10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requer</a:t>
            </a:r>
            <a:r>
              <a:rPr lang="en-US" sz="10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habilidades</a:t>
            </a:r>
            <a:r>
              <a:rPr lang="en-US" sz="1000" spc="-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técnicas</a:t>
            </a:r>
            <a:r>
              <a:rPr lang="en-US" sz="10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avançadas.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412750" indent="180975">
              <a:lnSpc>
                <a:spcPct val="90000"/>
              </a:lnSpc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105">
                <a:solidFill>
                  <a:schemeClr val="tx1">
                    <a:lumMod val="75000"/>
                    <a:lumOff val="25000"/>
                  </a:schemeClr>
                </a:solidFill>
              </a:rPr>
              <a:t>Personalização:</a:t>
            </a:r>
            <a:r>
              <a:rPr lang="en-US" sz="10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25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10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utilizadores</a:t>
            </a:r>
            <a:r>
              <a:rPr lang="en-US" sz="10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podem</a:t>
            </a:r>
            <a:r>
              <a:rPr lang="en-US" sz="10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criar</a:t>
            </a:r>
            <a:r>
              <a:rPr lang="en-US" sz="1000" spc="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rotas </a:t>
            </a:r>
            <a:r>
              <a:rPr lang="en-US" sz="10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personalizadas</a:t>
            </a:r>
            <a:r>
              <a:rPr lang="en-US" sz="1000" spc="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-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adicionar</a:t>
            </a:r>
            <a:r>
              <a:rPr lang="en-US" sz="10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>
                <a:solidFill>
                  <a:schemeClr val="tx1">
                    <a:lumMod val="75000"/>
                    <a:lumOff val="25000"/>
                  </a:schemeClr>
                </a:solidFill>
              </a:rPr>
              <a:t>em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locais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interesse.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489584" indent="180975">
              <a:lnSpc>
                <a:spcPct val="90000"/>
              </a:lnSpc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110">
                <a:solidFill>
                  <a:schemeClr val="tx1">
                    <a:lumMod val="75000"/>
                    <a:lumOff val="25000"/>
                  </a:schemeClr>
                </a:solidFill>
              </a:rPr>
              <a:t>Informações</a:t>
            </a:r>
            <a:r>
              <a:rPr lang="en-US" sz="1000" spc="-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5">
                <a:solidFill>
                  <a:schemeClr val="tx1">
                    <a:lumMod val="75000"/>
                    <a:lumOff val="25000"/>
                  </a:schemeClr>
                </a:solidFill>
              </a:rPr>
              <a:t>Direcionadas:</a:t>
            </a:r>
            <a:r>
              <a:rPr lang="en-US" sz="1000" spc="-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25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-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95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podem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conter </a:t>
            </a:r>
            <a:r>
              <a:rPr lang="en-US" sz="10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informações</a:t>
            </a:r>
            <a:r>
              <a:rPr lang="en-US" sz="10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específicas</a:t>
            </a:r>
            <a:r>
              <a:rPr lang="en-US" sz="10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sobre</a:t>
            </a:r>
            <a:r>
              <a:rPr lang="en-US" sz="10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</a:t>
            </a:r>
            <a:r>
              <a:rPr lang="en-US" sz="10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local</a:t>
            </a:r>
            <a:r>
              <a:rPr lang="en-US" sz="1000" spc="7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1000" spc="-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evento</a:t>
            </a:r>
            <a:r>
              <a:rPr lang="en-US" sz="10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 ou 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objeto,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proporcionando</a:t>
            </a:r>
            <a:r>
              <a:rPr lang="en-US" sz="1000" spc="1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1000" spc="8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experiência</a:t>
            </a:r>
            <a:r>
              <a:rPr lang="en-US" sz="1000" spc="10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informativa</a:t>
            </a:r>
            <a:r>
              <a:rPr lang="en-US" sz="1000" spc="14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interativa.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228600" indent="180975">
              <a:lnSpc>
                <a:spcPct val="90000"/>
              </a:lnSpc>
              <a:spcBef>
                <a:spcPts val="5"/>
              </a:spcBef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95">
                <a:solidFill>
                  <a:schemeClr val="tx1">
                    <a:lumMod val="75000"/>
                    <a:lumOff val="25000"/>
                  </a:schemeClr>
                </a:solidFill>
              </a:rPr>
              <a:t>Integração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0">
                <a:solidFill>
                  <a:schemeClr val="tx1">
                    <a:lumMod val="75000"/>
                    <a:lumOff val="25000"/>
                  </a:schemeClr>
                </a:solidFill>
              </a:rPr>
              <a:t>Tecnológica:</a:t>
            </a:r>
            <a:r>
              <a:rPr lang="en-US" sz="1000" spc="-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utiliza</a:t>
            </a:r>
            <a:r>
              <a:rPr lang="en-US" sz="1000" spc="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tecnologia</a:t>
            </a:r>
            <a:r>
              <a:rPr lang="en-US" sz="10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 </a:t>
            </a:r>
            <a:r>
              <a:rPr lang="en-US" sz="1000" spc="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Code,</a:t>
            </a:r>
            <a:r>
              <a:rPr lang="en-US" sz="10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é</a:t>
            </a:r>
            <a:r>
              <a:rPr lang="en-US" sz="1000" spc="-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amplamente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reconhecida</a:t>
            </a:r>
            <a:r>
              <a:rPr lang="en-US" sz="10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-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suportada</a:t>
            </a:r>
            <a:r>
              <a:rPr lang="en-US" sz="10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em </a:t>
            </a:r>
            <a:r>
              <a:rPr lang="en-US" sz="10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smartphones</a:t>
            </a:r>
            <a:r>
              <a:rPr lang="en-US" sz="1000" spc="-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modernos.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1000" b="1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Contras: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93675" lvl="1" indent="-180975">
              <a:lnSpc>
                <a:spcPct val="90000"/>
              </a:lnSpc>
              <a:spcBef>
                <a:spcPts val="1920"/>
              </a:spcBef>
              <a:buSzPct val="93750"/>
              <a:buFont typeface="Calibri" panose="020F0502020204030204" pitchFamily="34" charset="0"/>
              <a:buAutoNum type="arabicPeriod"/>
              <a:tabLst>
                <a:tab pos="193675" algn="l"/>
              </a:tabLst>
            </a:pPr>
            <a:r>
              <a:rPr lang="en-US" sz="1000" b="1" spc="110">
                <a:solidFill>
                  <a:schemeClr val="tx1">
                    <a:lumMod val="75000"/>
                    <a:lumOff val="25000"/>
                  </a:schemeClr>
                </a:solidFill>
              </a:rPr>
              <a:t>Dependência</a:t>
            </a:r>
            <a:r>
              <a:rPr lang="en-US" sz="1000" spc="-4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90">
                <a:solidFill>
                  <a:schemeClr val="tx1">
                    <a:lumMod val="75000"/>
                    <a:lumOff val="25000"/>
                  </a:schemeClr>
                </a:solidFill>
              </a:rPr>
              <a:t>Tecnologia:</a:t>
            </a:r>
            <a:r>
              <a:rPr lang="en-US" sz="1000" spc="-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funcionalidade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1000" spc="-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buFont typeface="Calibri" panose="020F0502020204030204" pitchFamily="34" charset="0"/>
            </a:pPr>
            <a:r>
              <a:rPr 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depende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do</a:t>
            </a:r>
            <a:r>
              <a:rPr lang="en-US" sz="1000" spc="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uso</a:t>
            </a:r>
            <a:r>
              <a:rPr lang="en-US" sz="10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smartphones</a:t>
            </a:r>
            <a:r>
              <a:rPr lang="en-US" sz="1000" spc="4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da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disponibilidade</a:t>
            </a:r>
            <a:r>
              <a:rPr lang="en-US" sz="10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internet.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70485" lvl="1" indent="180975">
              <a:lnSpc>
                <a:spcPct val="90000"/>
              </a:lnSpc>
              <a:buSzPct val="93750"/>
              <a:buFont typeface="Calibri" panose="020F0502020204030204" pitchFamily="34" charset="0"/>
              <a:buAutoNum type="arabicPeriod" startAt="2"/>
              <a:tabLst>
                <a:tab pos="193675" algn="l"/>
              </a:tabLst>
            </a:pPr>
            <a:r>
              <a:rPr lang="en-US" sz="1000" b="1" spc="105">
                <a:solidFill>
                  <a:schemeClr val="tx1">
                    <a:lumMod val="75000"/>
                    <a:lumOff val="25000"/>
                  </a:schemeClr>
                </a:solidFill>
              </a:rPr>
              <a:t>Limitação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00">
                <a:solidFill>
                  <a:schemeClr val="tx1">
                    <a:lumMod val="75000"/>
                    <a:lumOff val="25000"/>
                  </a:schemeClr>
                </a:solidFill>
              </a:rPr>
              <a:t>Uso:</a:t>
            </a:r>
            <a:r>
              <a:rPr lang="en-US" sz="10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>
                <a:solidFill>
                  <a:schemeClr val="tx1">
                    <a:lumMod val="75000"/>
                    <a:lumOff val="25000"/>
                  </a:schemeClr>
                </a:solidFill>
              </a:rPr>
              <a:t>Nem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todos</a:t>
            </a:r>
            <a:r>
              <a:rPr lang="en-US" sz="10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10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locais</a:t>
            </a:r>
            <a:r>
              <a:rPr lang="en-US" sz="10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ou</a:t>
            </a:r>
            <a:r>
              <a:rPr lang="en-US" sz="10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eventos</a:t>
            </a:r>
            <a:r>
              <a:rPr lang="en-US" sz="10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podem</a:t>
            </a:r>
            <a:r>
              <a:rPr lang="en-US" sz="1000" spc="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25">
                <a:solidFill>
                  <a:schemeClr val="tx1">
                    <a:lumMod val="75000"/>
                    <a:lumOff val="25000"/>
                  </a:schemeClr>
                </a:solidFill>
              </a:rPr>
              <a:t>ser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facilmente</a:t>
            </a:r>
            <a:r>
              <a:rPr lang="en-US" sz="10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>
                <a:solidFill>
                  <a:schemeClr val="tx1">
                    <a:lumMod val="75000"/>
                    <a:lumOff val="25000"/>
                  </a:schemeClr>
                </a:solidFill>
              </a:rPr>
              <a:t>adaptados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10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7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uso</a:t>
            </a:r>
            <a:r>
              <a:rPr lang="en-US" sz="1000" spc="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1000" spc="-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9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000" spc="9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10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limitando</a:t>
            </a:r>
            <a:r>
              <a:rPr lang="en-US" sz="10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sua </a:t>
            </a:r>
            <a:r>
              <a:rPr lang="en-US" sz="1000" spc="40">
                <a:solidFill>
                  <a:schemeClr val="tx1">
                    <a:lumMod val="75000"/>
                    <a:lumOff val="25000"/>
                  </a:schemeClr>
                </a:solidFill>
              </a:rPr>
              <a:t>aplicabilidade.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31750" lvl="1" indent="180975">
              <a:lnSpc>
                <a:spcPct val="90000"/>
              </a:lnSpc>
              <a:buSzPct val="93750"/>
              <a:buFont typeface="Calibri" panose="020F0502020204030204" pitchFamily="34" charset="0"/>
              <a:buAutoNum type="arabicPeriod" startAt="2"/>
              <a:tabLst>
                <a:tab pos="193675" algn="l"/>
              </a:tabLst>
            </a:pPr>
            <a:r>
              <a:rPr lang="en-US" sz="1000" b="1" spc="114">
                <a:solidFill>
                  <a:schemeClr val="tx1">
                    <a:lumMod val="75000"/>
                    <a:lumOff val="25000"/>
                  </a:schemeClr>
                </a:solidFill>
              </a:rPr>
              <a:t>Possível</a:t>
            </a:r>
            <a:r>
              <a:rPr lang="en-US" sz="10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b="1" spc="110">
                <a:solidFill>
                  <a:schemeClr val="tx1">
                    <a:lumMod val="75000"/>
                    <a:lumOff val="25000"/>
                  </a:schemeClr>
                </a:solidFill>
              </a:rPr>
              <a:t>Falsificação:</a:t>
            </a:r>
            <a:r>
              <a:rPr lang="en-US" sz="1000" spc="-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QR</a:t>
            </a:r>
            <a:r>
              <a:rPr lang="en-US" sz="1000" spc="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95">
                <a:solidFill>
                  <a:schemeClr val="tx1">
                    <a:lumMod val="75000"/>
                    <a:lumOff val="25000"/>
                  </a:schemeClr>
                </a:solidFill>
              </a:rPr>
              <a:t>Codes</a:t>
            </a:r>
            <a:r>
              <a:rPr lang="en-US" sz="10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podem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ser</a:t>
            </a:r>
            <a:r>
              <a:rPr lang="en-US" sz="10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facilmente </a:t>
            </a:r>
            <a:r>
              <a:rPr lang="en-US" sz="1000" spc="70">
                <a:solidFill>
                  <a:schemeClr val="tx1">
                    <a:lumMod val="75000"/>
                    <a:lumOff val="25000"/>
                  </a:schemeClr>
                </a:solidFill>
              </a:rPr>
              <a:t>copiados</a:t>
            </a:r>
            <a:r>
              <a:rPr lang="en-US" sz="1000" spc="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ou</a:t>
            </a:r>
            <a:r>
              <a:rPr lang="en-US" sz="10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60">
                <a:solidFill>
                  <a:schemeClr val="tx1">
                    <a:lumMod val="75000"/>
                    <a:lumOff val="25000"/>
                  </a:schemeClr>
                </a:solidFill>
              </a:rPr>
              <a:t>falsificados,</a:t>
            </a:r>
            <a:r>
              <a:rPr lang="en-US" sz="1000" spc="4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1000" spc="1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que</a:t>
            </a:r>
            <a:r>
              <a:rPr lang="en-US" sz="1000" spc="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pode</a:t>
            </a:r>
            <a:r>
              <a:rPr lang="en-US" sz="10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comprometer</a:t>
            </a:r>
            <a:r>
              <a:rPr lang="en-US" sz="10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segurança</a:t>
            </a:r>
            <a:r>
              <a:rPr lang="en-US" sz="1000" spc="4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 </a:t>
            </a:r>
            <a:r>
              <a:rPr lang="en-US" sz="10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1000" spc="-7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autenticidade</a:t>
            </a:r>
            <a:r>
              <a:rPr lang="en-US" sz="10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95">
                <a:solidFill>
                  <a:schemeClr val="tx1">
                    <a:lumMod val="75000"/>
                    <a:lumOff val="25000"/>
                  </a:schemeClr>
                </a:solidFill>
              </a:rPr>
              <a:t>das</a:t>
            </a:r>
            <a:r>
              <a:rPr lang="en-US" sz="1000" spc="-7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0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informações.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B261EF-9AA9-A684-802B-5C2505BB6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374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7EEFE2-9A90-B285-F389-DAD7D1F9D29D}"/>
              </a:ext>
            </a:extLst>
          </p:cNvPr>
          <p:cNvSpPr txBox="1"/>
          <p:nvPr/>
        </p:nvSpPr>
        <p:spPr>
          <a:xfrm>
            <a:off x="5116783" y="516835"/>
            <a:ext cx="5977937" cy="16665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spc="-5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Main Tasks</a:t>
            </a:r>
          </a:p>
        </p:txBody>
      </p:sp>
      <p:pic>
        <p:nvPicPr>
          <p:cNvPr id="27" name="Picture 26" descr="Caneta colocada em cima de uma linha de assinatura">
            <a:extLst>
              <a:ext uri="{FF2B5EF4-FFF2-40B4-BE49-F238E27FC236}">
                <a16:creationId xmlns:a16="http://schemas.microsoft.com/office/drawing/2014/main" id="{E06D213C-E0CE-E6E0-33BE-50E0D49AD0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658" r="2763" b="-1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53C9A25-B4D9-7857-4F16-F8BB46D17E43}"/>
              </a:ext>
            </a:extLst>
          </p:cNvPr>
          <p:cNvSpPr txBox="1"/>
          <p:nvPr/>
        </p:nvSpPr>
        <p:spPr>
          <a:xfrm>
            <a:off x="5116784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13995" indent="-201295">
              <a:lnSpc>
                <a:spcPct val="90000"/>
              </a:lnSpc>
              <a:spcBef>
                <a:spcPts val="100"/>
              </a:spcBef>
              <a:buSzPct val="94444"/>
              <a:buFont typeface="Calibri" panose="020F0502020204030204" pitchFamily="34" charset="0"/>
              <a:buAutoNum type="arabicPeriod"/>
              <a:tabLst>
                <a:tab pos="213995" algn="l"/>
              </a:tabLst>
            </a:pPr>
            <a:r>
              <a:rPr lang="en-US" sz="1100" b="1" spc="120">
                <a:solidFill>
                  <a:srgbClr val="FFFFFF"/>
                </a:solidFill>
              </a:rPr>
              <a:t>Registo</a:t>
            </a:r>
            <a:r>
              <a:rPr lang="en-US" sz="1100" spc="-90">
                <a:solidFill>
                  <a:srgbClr val="FFFFFF"/>
                </a:solidFill>
              </a:rPr>
              <a:t> </a:t>
            </a:r>
            <a:r>
              <a:rPr lang="en-US" sz="1100" b="1" spc="135">
                <a:solidFill>
                  <a:srgbClr val="FFFFFF"/>
                </a:solidFill>
              </a:rPr>
              <a:t>e</a:t>
            </a:r>
            <a:r>
              <a:rPr lang="en-US" sz="1100" spc="-75">
                <a:solidFill>
                  <a:srgbClr val="FFFFFF"/>
                </a:solidFill>
              </a:rPr>
              <a:t> </a:t>
            </a:r>
            <a:r>
              <a:rPr lang="en-US" sz="1100" b="1" spc="110">
                <a:solidFill>
                  <a:srgbClr val="FFFFFF"/>
                </a:solidFill>
              </a:rPr>
              <a:t>Login</a:t>
            </a:r>
            <a:r>
              <a:rPr lang="en-US" sz="1100" spc="-70">
                <a:solidFill>
                  <a:srgbClr val="FFFFFF"/>
                </a:solidFill>
              </a:rPr>
              <a:t> </a:t>
            </a:r>
            <a:r>
              <a:rPr lang="en-US" sz="1100" b="1" spc="130">
                <a:solidFill>
                  <a:srgbClr val="FFFFFF"/>
                </a:solidFill>
              </a:rPr>
              <a:t>de</a:t>
            </a:r>
            <a:r>
              <a:rPr lang="en-US" sz="1100" spc="-90">
                <a:solidFill>
                  <a:srgbClr val="FFFFFF"/>
                </a:solidFill>
              </a:rPr>
              <a:t> </a:t>
            </a:r>
            <a:r>
              <a:rPr lang="en-US" sz="1100" b="1" spc="105">
                <a:solidFill>
                  <a:srgbClr val="FFFFFF"/>
                </a:solidFill>
              </a:rPr>
              <a:t>Utilizadores</a:t>
            </a:r>
            <a:r>
              <a:rPr lang="en-US" sz="1100" spc="105">
                <a:solidFill>
                  <a:srgbClr val="FFFFFF"/>
                </a:solidFill>
              </a:rPr>
              <a:t>:</a:t>
            </a:r>
          </a:p>
          <a:p>
            <a:pPr marL="756285" marR="368300" lvl="1" indent="-287020">
              <a:lnSpc>
                <a:spcPct val="90000"/>
              </a:lnSpc>
              <a:buFont typeface="Calibri" panose="020F0502020204030204" pitchFamily="34" charset="0"/>
              <a:buChar char="•"/>
              <a:tabLst>
                <a:tab pos="756285" algn="l"/>
              </a:tabLst>
            </a:pPr>
            <a:r>
              <a:rPr lang="en-US" sz="1100" spc="10">
                <a:solidFill>
                  <a:srgbClr val="FFFFFF"/>
                </a:solidFill>
              </a:rPr>
              <a:t>Permitir</a:t>
            </a:r>
            <a:r>
              <a:rPr lang="en-US" sz="1100" spc="-25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que</a:t>
            </a:r>
            <a:r>
              <a:rPr lang="en-US" sz="1100" spc="-20">
                <a:solidFill>
                  <a:srgbClr val="FFFFFF"/>
                </a:solidFill>
              </a:rPr>
              <a:t> </a:t>
            </a:r>
            <a:r>
              <a:rPr lang="en-US" sz="1100" spc="105">
                <a:solidFill>
                  <a:srgbClr val="FFFFFF"/>
                </a:solidFill>
              </a:rPr>
              <a:t>os</a:t>
            </a:r>
            <a:r>
              <a:rPr lang="en-US" sz="1100" spc="-10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utilizadores</a:t>
            </a:r>
            <a:r>
              <a:rPr lang="en-US" sz="1100" spc="-45">
                <a:solidFill>
                  <a:srgbClr val="FFFFFF"/>
                </a:solidFill>
              </a:rPr>
              <a:t> </a:t>
            </a:r>
            <a:r>
              <a:rPr lang="en-US" sz="1100" spc="100">
                <a:solidFill>
                  <a:srgbClr val="FFFFFF"/>
                </a:solidFill>
              </a:rPr>
              <a:t>se</a:t>
            </a:r>
            <a:r>
              <a:rPr lang="en-US" sz="1100" spc="-5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registem</a:t>
            </a:r>
            <a:r>
              <a:rPr lang="en-US" sz="1100" spc="-5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e</a:t>
            </a:r>
            <a:r>
              <a:rPr lang="en-US" sz="1100" spc="-20">
                <a:solidFill>
                  <a:srgbClr val="FFFFFF"/>
                </a:solidFill>
              </a:rPr>
              <a:t> </a:t>
            </a:r>
            <a:r>
              <a:rPr lang="en-US" sz="1100" spc="65">
                <a:solidFill>
                  <a:srgbClr val="FFFFFF"/>
                </a:solidFill>
              </a:rPr>
              <a:t>façam </a:t>
            </a:r>
            <a:r>
              <a:rPr lang="en-US" sz="1100">
                <a:solidFill>
                  <a:srgbClr val="FFFFFF"/>
                </a:solidFill>
              </a:rPr>
              <a:t>login</a:t>
            </a:r>
            <a:r>
              <a:rPr lang="en-US" sz="1100" spc="-60">
                <a:solidFill>
                  <a:srgbClr val="FFFFFF"/>
                </a:solidFill>
              </a:rPr>
              <a:t> </a:t>
            </a:r>
            <a:r>
              <a:rPr lang="en-US" sz="1100" spc="95">
                <a:solidFill>
                  <a:srgbClr val="FFFFFF"/>
                </a:solidFill>
              </a:rPr>
              <a:t>nas</a:t>
            </a:r>
            <a:r>
              <a:rPr lang="en-US" sz="1100" spc="-45">
                <a:solidFill>
                  <a:srgbClr val="FFFFFF"/>
                </a:solidFill>
              </a:rPr>
              <a:t> </a:t>
            </a:r>
            <a:r>
              <a:rPr lang="en-US" sz="1100" spc="110">
                <a:solidFill>
                  <a:srgbClr val="FFFFFF"/>
                </a:solidFill>
              </a:rPr>
              <a:t>suas</a:t>
            </a:r>
            <a:r>
              <a:rPr lang="en-US" sz="1100" spc="-25">
                <a:solidFill>
                  <a:srgbClr val="FFFFFF"/>
                </a:solidFill>
              </a:rPr>
              <a:t> </a:t>
            </a:r>
            <a:r>
              <a:rPr lang="en-US" sz="1100" spc="60">
                <a:solidFill>
                  <a:srgbClr val="FFFFFF"/>
                </a:solidFill>
              </a:rPr>
              <a:t>contas.</a:t>
            </a:r>
            <a:endParaRPr lang="en-US" sz="1100">
              <a:solidFill>
                <a:srgbClr val="FFFFFF"/>
              </a:solidFill>
            </a:endParaRPr>
          </a:p>
          <a:p>
            <a:pPr marL="756285" marR="167640" lvl="1" indent="-287020">
              <a:lnSpc>
                <a:spcPct val="90000"/>
              </a:lnSpc>
              <a:buFont typeface="Calibri" panose="020F0502020204030204" pitchFamily="34" charset="0"/>
              <a:buChar char="•"/>
              <a:tabLst>
                <a:tab pos="756285" algn="l"/>
              </a:tabLst>
            </a:pPr>
            <a:r>
              <a:rPr lang="en-US" sz="1100" spc="10">
                <a:solidFill>
                  <a:srgbClr val="FFFFFF"/>
                </a:solidFill>
              </a:rPr>
              <a:t>Gerir</a:t>
            </a:r>
            <a:r>
              <a:rPr lang="en-US" sz="1100" spc="-25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e</a:t>
            </a:r>
            <a:r>
              <a:rPr lang="en-US" sz="1100" spc="-15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armazenar</a:t>
            </a:r>
            <a:r>
              <a:rPr lang="en-US" sz="1100" spc="-25">
                <a:solidFill>
                  <a:srgbClr val="FFFFFF"/>
                </a:solidFill>
              </a:rPr>
              <a:t> </a:t>
            </a:r>
            <a:r>
              <a:rPr lang="en-US" sz="1100" spc="100">
                <a:solidFill>
                  <a:srgbClr val="FFFFFF"/>
                </a:solidFill>
              </a:rPr>
              <a:t>com</a:t>
            </a:r>
            <a:r>
              <a:rPr lang="en-US" sz="1100" spc="-10">
                <a:solidFill>
                  <a:srgbClr val="FFFFFF"/>
                </a:solidFill>
              </a:rPr>
              <a:t> </a:t>
            </a:r>
            <a:r>
              <a:rPr lang="en-US" sz="1100" spc="60">
                <a:solidFill>
                  <a:srgbClr val="FFFFFF"/>
                </a:solidFill>
              </a:rPr>
              <a:t>segurança</a:t>
            </a:r>
            <a:r>
              <a:rPr lang="en-US" sz="1100" spc="-30">
                <a:solidFill>
                  <a:srgbClr val="FFFFFF"/>
                </a:solidFill>
              </a:rPr>
              <a:t> </a:t>
            </a:r>
            <a:r>
              <a:rPr lang="en-US" sz="1100" spc="130">
                <a:solidFill>
                  <a:srgbClr val="FFFFFF"/>
                </a:solidFill>
              </a:rPr>
              <a:t>as</a:t>
            </a:r>
            <a:r>
              <a:rPr lang="en-US" sz="1100" spc="-10">
                <a:solidFill>
                  <a:srgbClr val="FFFFFF"/>
                </a:solidFill>
              </a:rPr>
              <a:t> </a:t>
            </a:r>
            <a:r>
              <a:rPr lang="en-US" sz="1100" spc="45">
                <a:solidFill>
                  <a:srgbClr val="FFFFFF"/>
                </a:solidFill>
              </a:rPr>
              <a:t>informações </a:t>
            </a:r>
            <a:r>
              <a:rPr lang="en-US" sz="1100" spc="90">
                <a:solidFill>
                  <a:srgbClr val="FFFFFF"/>
                </a:solidFill>
              </a:rPr>
              <a:t>pessoais</a:t>
            </a:r>
            <a:r>
              <a:rPr lang="en-US" sz="1100" spc="-25">
                <a:solidFill>
                  <a:srgbClr val="FFFFFF"/>
                </a:solidFill>
              </a:rPr>
              <a:t> </a:t>
            </a:r>
            <a:r>
              <a:rPr lang="en-US" sz="1100" spc="85">
                <a:solidFill>
                  <a:srgbClr val="FFFFFF"/>
                </a:solidFill>
              </a:rPr>
              <a:t>dos</a:t>
            </a:r>
            <a:r>
              <a:rPr lang="en-US" sz="1100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utilizadores,</a:t>
            </a:r>
            <a:r>
              <a:rPr lang="en-US" sz="1100" spc="-30">
                <a:solidFill>
                  <a:srgbClr val="FFFFFF"/>
                </a:solidFill>
              </a:rPr>
              <a:t> </a:t>
            </a:r>
            <a:r>
              <a:rPr lang="en-US" sz="1100" spc="85">
                <a:solidFill>
                  <a:srgbClr val="FFFFFF"/>
                </a:solidFill>
              </a:rPr>
              <a:t>como</a:t>
            </a:r>
            <a:r>
              <a:rPr lang="en-US" sz="1100" spc="-20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nome,</a:t>
            </a:r>
            <a:r>
              <a:rPr lang="en-US" sz="1100" spc="-30">
                <a:solidFill>
                  <a:srgbClr val="FFFFFF"/>
                </a:solidFill>
              </a:rPr>
              <a:t> </a:t>
            </a:r>
            <a:r>
              <a:rPr lang="en-US" sz="1100" spc="-10">
                <a:solidFill>
                  <a:srgbClr val="FFFFFF"/>
                </a:solidFill>
              </a:rPr>
              <a:t>endereço </a:t>
            </a:r>
            <a:r>
              <a:rPr lang="en-US" sz="1100">
                <a:solidFill>
                  <a:srgbClr val="FFFFFF"/>
                </a:solidFill>
              </a:rPr>
              <a:t>de</a:t>
            </a:r>
            <a:r>
              <a:rPr lang="en-US" sz="1100" spc="75">
                <a:solidFill>
                  <a:srgbClr val="FFFFFF"/>
                </a:solidFill>
              </a:rPr>
              <a:t> </a:t>
            </a:r>
            <a:r>
              <a:rPr lang="en-US" sz="1100" spc="55">
                <a:solidFill>
                  <a:srgbClr val="FFFFFF"/>
                </a:solidFill>
              </a:rPr>
              <a:t>email</a:t>
            </a:r>
            <a:r>
              <a:rPr lang="en-US" sz="1100" spc="50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e</a:t>
            </a:r>
            <a:r>
              <a:rPr lang="en-US" sz="1100" spc="80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palavra-</a:t>
            </a:r>
            <a:r>
              <a:rPr lang="en-US" sz="1100" spc="75">
                <a:solidFill>
                  <a:srgbClr val="FFFFFF"/>
                </a:solidFill>
              </a:rPr>
              <a:t>passe.</a:t>
            </a:r>
            <a:endParaRPr lang="en-US" sz="1100">
              <a:solidFill>
                <a:srgbClr val="FFFFFF"/>
              </a:solidFill>
            </a:endParaRPr>
          </a:p>
          <a:p>
            <a:pPr marL="213995" indent="-201295">
              <a:lnSpc>
                <a:spcPct val="90000"/>
              </a:lnSpc>
              <a:buSzPct val="94444"/>
              <a:buFont typeface="Calibri" panose="020F0502020204030204" pitchFamily="34" charset="0"/>
              <a:buAutoNum type="arabicPeriod"/>
              <a:tabLst>
                <a:tab pos="213995" algn="l"/>
              </a:tabLst>
            </a:pPr>
            <a:r>
              <a:rPr lang="en-US" sz="1100" b="1" spc="150">
                <a:solidFill>
                  <a:srgbClr val="FFFFFF"/>
                </a:solidFill>
              </a:rPr>
              <a:t>Criação</a:t>
            </a:r>
            <a:r>
              <a:rPr lang="en-US" sz="1100" spc="-100">
                <a:solidFill>
                  <a:srgbClr val="FFFFFF"/>
                </a:solidFill>
              </a:rPr>
              <a:t> </a:t>
            </a:r>
            <a:r>
              <a:rPr lang="en-US" sz="1100" b="1" spc="130">
                <a:solidFill>
                  <a:srgbClr val="FFFFFF"/>
                </a:solidFill>
              </a:rPr>
              <a:t>de</a:t>
            </a:r>
            <a:r>
              <a:rPr lang="en-US" sz="1100" spc="-90">
                <a:solidFill>
                  <a:srgbClr val="FFFFFF"/>
                </a:solidFill>
              </a:rPr>
              <a:t> </a:t>
            </a:r>
            <a:r>
              <a:rPr lang="en-US" sz="1100" b="1" spc="130">
                <a:solidFill>
                  <a:srgbClr val="FFFFFF"/>
                </a:solidFill>
              </a:rPr>
              <a:t>Rotas</a:t>
            </a:r>
            <a:r>
              <a:rPr lang="en-US" sz="1100" spc="-75">
                <a:solidFill>
                  <a:srgbClr val="FFFFFF"/>
                </a:solidFill>
              </a:rPr>
              <a:t> </a:t>
            </a:r>
            <a:r>
              <a:rPr lang="en-US" sz="1100" b="1" spc="130">
                <a:solidFill>
                  <a:srgbClr val="FFFFFF"/>
                </a:solidFill>
              </a:rPr>
              <a:t>de</a:t>
            </a:r>
            <a:r>
              <a:rPr lang="en-US" sz="1100" spc="-90">
                <a:solidFill>
                  <a:srgbClr val="FFFFFF"/>
                </a:solidFill>
              </a:rPr>
              <a:t> </a:t>
            </a:r>
            <a:r>
              <a:rPr lang="en-US" sz="1100" b="1" spc="120">
                <a:solidFill>
                  <a:srgbClr val="FFFFFF"/>
                </a:solidFill>
              </a:rPr>
              <a:t>ǪR</a:t>
            </a:r>
            <a:r>
              <a:rPr lang="en-US" sz="1100" spc="-70">
                <a:solidFill>
                  <a:srgbClr val="FFFFFF"/>
                </a:solidFill>
              </a:rPr>
              <a:t> </a:t>
            </a:r>
            <a:r>
              <a:rPr lang="en-US" sz="1100" b="1" spc="155">
                <a:solidFill>
                  <a:srgbClr val="FFFFFF"/>
                </a:solidFill>
              </a:rPr>
              <a:t>Codes</a:t>
            </a:r>
            <a:r>
              <a:rPr lang="en-US" sz="1100" spc="155">
                <a:solidFill>
                  <a:srgbClr val="FFFFFF"/>
                </a:solidFill>
              </a:rPr>
              <a:t>:</a:t>
            </a:r>
          </a:p>
          <a:p>
            <a:pPr marL="755015" marR="15875" lvl="1" indent="-285750">
              <a:lnSpc>
                <a:spcPct val="90000"/>
              </a:lnSpc>
              <a:buFont typeface="Calibri" panose="020F0502020204030204" pitchFamily="34" charset="0"/>
              <a:buChar char="•"/>
              <a:tabLst>
                <a:tab pos="756285" algn="l"/>
              </a:tabLst>
            </a:pPr>
            <a:r>
              <a:rPr lang="en-US" sz="1100" spc="50">
                <a:solidFill>
                  <a:srgbClr val="FFFFFF"/>
                </a:solidFill>
              </a:rPr>
              <a:t>Facilitar</a:t>
            </a:r>
            <a:r>
              <a:rPr lang="en-US" sz="1100" spc="-5">
                <a:solidFill>
                  <a:srgbClr val="FFFFFF"/>
                </a:solidFill>
              </a:rPr>
              <a:t> </a:t>
            </a:r>
            <a:r>
              <a:rPr lang="en-US" sz="1100" spc="90">
                <a:solidFill>
                  <a:srgbClr val="FFFFFF"/>
                </a:solidFill>
              </a:rPr>
              <a:t>a</a:t>
            </a:r>
            <a:r>
              <a:rPr lang="en-US" sz="1100" spc="-5">
                <a:solidFill>
                  <a:srgbClr val="FFFFFF"/>
                </a:solidFill>
              </a:rPr>
              <a:t> </a:t>
            </a:r>
            <a:r>
              <a:rPr lang="en-US" sz="1100" spc="80">
                <a:solidFill>
                  <a:srgbClr val="FFFFFF"/>
                </a:solidFill>
              </a:rPr>
              <a:t>criação</a:t>
            </a:r>
            <a:r>
              <a:rPr lang="en-US" sz="1100" spc="-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de</a:t>
            </a:r>
            <a:r>
              <a:rPr lang="en-US" sz="1100" spc="-1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rotas </a:t>
            </a:r>
            <a:r>
              <a:rPr lang="en-US" sz="1100" spc="60">
                <a:solidFill>
                  <a:srgbClr val="FFFFFF"/>
                </a:solidFill>
              </a:rPr>
              <a:t>personalizadas,</a:t>
            </a:r>
            <a:r>
              <a:rPr lang="en-US" sz="1100" spc="-4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onde</a:t>
            </a:r>
            <a:r>
              <a:rPr lang="en-US" sz="1100" spc="-30">
                <a:solidFill>
                  <a:srgbClr val="FFFFFF"/>
                </a:solidFill>
              </a:rPr>
              <a:t> </a:t>
            </a:r>
            <a:r>
              <a:rPr lang="en-US" sz="1100" spc="80">
                <a:solidFill>
                  <a:srgbClr val="FFFFFF"/>
                </a:solidFill>
              </a:rPr>
              <a:t>os 	</a:t>
            </a:r>
            <a:r>
              <a:rPr lang="en-US" sz="1100" spc="20">
                <a:solidFill>
                  <a:srgbClr val="FFFFFF"/>
                </a:solidFill>
              </a:rPr>
              <a:t>utilizadores</a:t>
            </a:r>
            <a:r>
              <a:rPr lang="en-US" sz="1100" spc="-45">
                <a:solidFill>
                  <a:srgbClr val="FFFFFF"/>
                </a:solidFill>
              </a:rPr>
              <a:t> </a:t>
            </a:r>
            <a:r>
              <a:rPr lang="en-US" sz="1100" spc="50">
                <a:solidFill>
                  <a:srgbClr val="FFFFFF"/>
                </a:solidFill>
              </a:rPr>
              <a:t>podem</a:t>
            </a:r>
            <a:r>
              <a:rPr lang="en-US" sz="1100" spc="-30">
                <a:solidFill>
                  <a:srgbClr val="FFFFFF"/>
                </a:solidFill>
              </a:rPr>
              <a:t> </a:t>
            </a:r>
            <a:r>
              <a:rPr lang="en-US" sz="1100" spc="50">
                <a:solidFill>
                  <a:srgbClr val="FFFFFF"/>
                </a:solidFill>
              </a:rPr>
              <a:t>adicionar</a:t>
            </a:r>
            <a:r>
              <a:rPr lang="en-US" sz="1100" spc="-35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e</a:t>
            </a:r>
            <a:r>
              <a:rPr lang="en-US" sz="1100" spc="-20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organizar</a:t>
            </a:r>
            <a:r>
              <a:rPr lang="en-US" sz="1100" spc="-35">
                <a:solidFill>
                  <a:srgbClr val="FFFFFF"/>
                </a:solidFill>
              </a:rPr>
              <a:t> </a:t>
            </a:r>
            <a:r>
              <a:rPr lang="en-US" sz="1100" spc="105">
                <a:solidFill>
                  <a:srgbClr val="FFFFFF"/>
                </a:solidFill>
              </a:rPr>
              <a:t>QR</a:t>
            </a:r>
            <a:r>
              <a:rPr lang="en-US" sz="1100" spc="-35">
                <a:solidFill>
                  <a:srgbClr val="FFFFFF"/>
                </a:solidFill>
              </a:rPr>
              <a:t> </a:t>
            </a:r>
            <a:r>
              <a:rPr lang="en-US" sz="1100" spc="105">
                <a:solidFill>
                  <a:srgbClr val="FFFFFF"/>
                </a:solidFill>
              </a:rPr>
              <a:t>Codes 	</a:t>
            </a:r>
            <a:r>
              <a:rPr lang="en-US" sz="1100">
                <a:solidFill>
                  <a:srgbClr val="FFFFFF"/>
                </a:solidFill>
              </a:rPr>
              <a:t>de</a:t>
            </a:r>
            <a:r>
              <a:rPr lang="en-US" sz="1100" spc="90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eventos</a:t>
            </a:r>
            <a:r>
              <a:rPr lang="en-US" sz="1100" spc="75">
                <a:solidFill>
                  <a:srgbClr val="FFFFFF"/>
                </a:solidFill>
              </a:rPr>
              <a:t> </a:t>
            </a:r>
            <a:r>
              <a:rPr lang="en-US" sz="1100" spc="65">
                <a:solidFill>
                  <a:srgbClr val="FFFFFF"/>
                </a:solidFill>
              </a:rPr>
              <a:t>específicos.</a:t>
            </a:r>
            <a:endParaRPr lang="en-US" sz="1100">
              <a:solidFill>
                <a:srgbClr val="FFFFFF"/>
              </a:solidFill>
            </a:endParaRPr>
          </a:p>
          <a:p>
            <a:pPr marL="756285" marR="71120" lvl="1" indent="-287020">
              <a:lnSpc>
                <a:spcPct val="90000"/>
              </a:lnSpc>
              <a:buFont typeface="Calibri" panose="020F0502020204030204" pitchFamily="34" charset="0"/>
              <a:buChar char="•"/>
              <a:tabLst>
                <a:tab pos="756285" algn="l"/>
              </a:tabLst>
            </a:pPr>
            <a:r>
              <a:rPr lang="en-US" sz="1100">
                <a:solidFill>
                  <a:srgbClr val="FFFFFF"/>
                </a:solidFill>
              </a:rPr>
              <a:t>Oferecer</a:t>
            </a:r>
            <a:r>
              <a:rPr lang="en-US" sz="1100" spc="80">
                <a:solidFill>
                  <a:srgbClr val="FFFFFF"/>
                </a:solidFill>
              </a:rPr>
              <a:t> </a:t>
            </a:r>
            <a:r>
              <a:rPr lang="en-US" sz="1100" spc="70">
                <a:solidFill>
                  <a:srgbClr val="FFFFFF"/>
                </a:solidFill>
              </a:rPr>
              <a:t>uma</a:t>
            </a:r>
            <a:r>
              <a:rPr lang="en-US" sz="1100" spc="80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interface</a:t>
            </a:r>
            <a:r>
              <a:rPr lang="en-US" sz="1100" spc="90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intuitiva</a:t>
            </a:r>
            <a:r>
              <a:rPr lang="en-US" sz="1100" spc="5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para</a:t>
            </a:r>
            <a:r>
              <a:rPr lang="en-US" sz="1100" spc="9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que</a:t>
            </a:r>
            <a:r>
              <a:rPr lang="en-US" sz="1100" spc="80">
                <a:solidFill>
                  <a:srgbClr val="FFFFFF"/>
                </a:solidFill>
              </a:rPr>
              <a:t> os </a:t>
            </a:r>
            <a:r>
              <a:rPr lang="en-US" sz="1100" spc="20">
                <a:solidFill>
                  <a:srgbClr val="FFFFFF"/>
                </a:solidFill>
              </a:rPr>
              <a:t>utilizadores</a:t>
            </a:r>
            <a:r>
              <a:rPr lang="en-US" sz="1100">
                <a:solidFill>
                  <a:srgbClr val="FFFFFF"/>
                </a:solidFill>
              </a:rPr>
              <a:t> </a:t>
            </a:r>
            <a:r>
              <a:rPr lang="en-US" sz="1100" spc="100">
                <a:solidFill>
                  <a:srgbClr val="FFFFFF"/>
                </a:solidFill>
              </a:rPr>
              <a:t>possam</a:t>
            </a:r>
            <a:r>
              <a:rPr lang="en-US" sz="1100" spc="30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adicionar,</a:t>
            </a:r>
            <a:r>
              <a:rPr lang="en-US" sz="1100" spc="-15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remover</a:t>
            </a:r>
            <a:r>
              <a:rPr lang="en-US" sz="1100" spc="-5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e</a:t>
            </a:r>
            <a:r>
              <a:rPr lang="en-US" sz="1100" spc="25">
                <a:solidFill>
                  <a:srgbClr val="FFFFFF"/>
                </a:solidFill>
              </a:rPr>
              <a:t> </a:t>
            </a:r>
            <a:r>
              <a:rPr lang="en-US" sz="1100" spc="-10">
                <a:solidFill>
                  <a:srgbClr val="FFFFFF"/>
                </a:solidFill>
              </a:rPr>
              <a:t>organizar </a:t>
            </a:r>
            <a:r>
              <a:rPr lang="en-US" sz="1100" spc="105">
                <a:solidFill>
                  <a:srgbClr val="FFFFFF"/>
                </a:solidFill>
              </a:rPr>
              <a:t>os</a:t>
            </a:r>
            <a:r>
              <a:rPr lang="en-US" sz="1100" spc="-85">
                <a:solidFill>
                  <a:srgbClr val="FFFFFF"/>
                </a:solidFill>
              </a:rPr>
              <a:t> </a:t>
            </a:r>
            <a:r>
              <a:rPr lang="en-US" sz="1100" spc="105">
                <a:solidFill>
                  <a:srgbClr val="FFFFFF"/>
                </a:solidFill>
              </a:rPr>
              <a:t>QR</a:t>
            </a:r>
            <a:r>
              <a:rPr lang="en-US" sz="1100" spc="-60">
                <a:solidFill>
                  <a:srgbClr val="FFFFFF"/>
                </a:solidFill>
              </a:rPr>
              <a:t> </a:t>
            </a:r>
            <a:r>
              <a:rPr lang="en-US" sz="1100" spc="114">
                <a:solidFill>
                  <a:srgbClr val="FFFFFF"/>
                </a:solidFill>
              </a:rPr>
              <a:t>Codes</a:t>
            </a:r>
            <a:r>
              <a:rPr lang="en-US" sz="1100" spc="-6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de</a:t>
            </a:r>
            <a:r>
              <a:rPr lang="en-US" sz="1100" spc="-65">
                <a:solidFill>
                  <a:srgbClr val="FFFFFF"/>
                </a:solidFill>
              </a:rPr>
              <a:t> </a:t>
            </a:r>
            <a:r>
              <a:rPr lang="en-US" sz="1100" spc="55">
                <a:solidFill>
                  <a:srgbClr val="FFFFFF"/>
                </a:solidFill>
              </a:rPr>
              <a:t>acordo</a:t>
            </a:r>
            <a:r>
              <a:rPr lang="en-US" sz="1100" spc="-85">
                <a:solidFill>
                  <a:srgbClr val="FFFFFF"/>
                </a:solidFill>
              </a:rPr>
              <a:t> </a:t>
            </a:r>
            <a:r>
              <a:rPr lang="en-US" sz="1100" spc="100">
                <a:solidFill>
                  <a:srgbClr val="FFFFFF"/>
                </a:solidFill>
              </a:rPr>
              <a:t>com</a:t>
            </a:r>
            <a:r>
              <a:rPr lang="en-US" sz="1100" spc="-65">
                <a:solidFill>
                  <a:srgbClr val="FFFFFF"/>
                </a:solidFill>
              </a:rPr>
              <a:t> </a:t>
            </a:r>
            <a:r>
              <a:rPr lang="en-US" sz="1100" spc="120">
                <a:solidFill>
                  <a:srgbClr val="FFFFFF"/>
                </a:solidFill>
              </a:rPr>
              <a:t>suas</a:t>
            </a:r>
            <a:r>
              <a:rPr lang="en-US" sz="1100" spc="-80">
                <a:solidFill>
                  <a:srgbClr val="FFFFFF"/>
                </a:solidFill>
              </a:rPr>
              <a:t> </a:t>
            </a:r>
            <a:r>
              <a:rPr lang="en-US" sz="1100" spc="-10">
                <a:solidFill>
                  <a:srgbClr val="FFFFFF"/>
                </a:solidFill>
              </a:rPr>
              <a:t>preferências.</a:t>
            </a:r>
            <a:endParaRPr lang="en-US" sz="1100">
              <a:solidFill>
                <a:srgbClr val="FFFFFF"/>
              </a:solidFill>
            </a:endParaRPr>
          </a:p>
          <a:p>
            <a:pPr marL="213995" indent="-201295">
              <a:lnSpc>
                <a:spcPct val="90000"/>
              </a:lnSpc>
              <a:buSzPct val="94444"/>
              <a:buFont typeface="Calibri" panose="020F0502020204030204" pitchFamily="34" charset="0"/>
              <a:buAutoNum type="arabicPeriod"/>
              <a:tabLst>
                <a:tab pos="213995" algn="l"/>
              </a:tabLst>
            </a:pPr>
            <a:r>
              <a:rPr lang="en-US" sz="1100" b="1" spc="130">
                <a:solidFill>
                  <a:srgbClr val="FFFFFF"/>
                </a:solidFill>
              </a:rPr>
              <a:t>Visualização</a:t>
            </a:r>
            <a:r>
              <a:rPr lang="en-US" sz="1100" spc="-105">
                <a:solidFill>
                  <a:srgbClr val="FFFFFF"/>
                </a:solidFill>
              </a:rPr>
              <a:t> </a:t>
            </a:r>
            <a:r>
              <a:rPr lang="en-US" sz="1100" b="1" spc="130">
                <a:solidFill>
                  <a:srgbClr val="FFFFFF"/>
                </a:solidFill>
              </a:rPr>
              <a:t>de</a:t>
            </a:r>
            <a:r>
              <a:rPr lang="en-US" sz="1100" spc="-85">
                <a:solidFill>
                  <a:srgbClr val="FFFFFF"/>
                </a:solidFill>
              </a:rPr>
              <a:t> </a:t>
            </a:r>
            <a:r>
              <a:rPr lang="en-US" sz="1100" b="1" spc="140">
                <a:solidFill>
                  <a:srgbClr val="FFFFFF"/>
                </a:solidFill>
              </a:rPr>
              <a:t>Detalhes</a:t>
            </a:r>
            <a:r>
              <a:rPr lang="en-US" sz="1100" spc="-90">
                <a:solidFill>
                  <a:srgbClr val="FFFFFF"/>
                </a:solidFill>
              </a:rPr>
              <a:t> </a:t>
            </a:r>
            <a:r>
              <a:rPr lang="en-US" sz="1100" b="1" spc="145">
                <a:solidFill>
                  <a:srgbClr val="FFFFFF"/>
                </a:solidFill>
              </a:rPr>
              <a:t>dos</a:t>
            </a:r>
            <a:r>
              <a:rPr lang="en-US" sz="1100" spc="-70">
                <a:solidFill>
                  <a:srgbClr val="FFFFFF"/>
                </a:solidFill>
              </a:rPr>
              <a:t> </a:t>
            </a:r>
            <a:r>
              <a:rPr lang="en-US" sz="1100" b="1" spc="110">
                <a:solidFill>
                  <a:srgbClr val="FFFFFF"/>
                </a:solidFill>
              </a:rPr>
              <a:t>Eventos</a:t>
            </a:r>
            <a:r>
              <a:rPr lang="en-US" sz="1100" spc="110">
                <a:solidFill>
                  <a:srgbClr val="FFFFFF"/>
                </a:solidFill>
              </a:rPr>
              <a:t>:</a:t>
            </a:r>
          </a:p>
          <a:p>
            <a:pPr marL="756285" marR="5080" lvl="1" indent="-287020">
              <a:lnSpc>
                <a:spcPct val="90000"/>
              </a:lnSpc>
              <a:buFont typeface="Calibri" panose="020F0502020204030204" pitchFamily="34" charset="0"/>
              <a:buChar char="•"/>
              <a:tabLst>
                <a:tab pos="756285" algn="l"/>
              </a:tabLst>
            </a:pPr>
            <a:r>
              <a:rPr lang="en-US" sz="1100" spc="10">
                <a:solidFill>
                  <a:srgbClr val="FFFFFF"/>
                </a:solidFill>
              </a:rPr>
              <a:t>Permitir</a:t>
            </a:r>
            <a:r>
              <a:rPr lang="en-US" sz="1100" spc="-20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que</a:t>
            </a:r>
            <a:r>
              <a:rPr lang="en-US" sz="1100" spc="-10">
                <a:solidFill>
                  <a:srgbClr val="FFFFFF"/>
                </a:solidFill>
              </a:rPr>
              <a:t> </a:t>
            </a:r>
            <a:r>
              <a:rPr lang="en-US" sz="1100" spc="105">
                <a:solidFill>
                  <a:srgbClr val="FFFFFF"/>
                </a:solidFill>
              </a:rPr>
              <a:t>os</a:t>
            </a:r>
            <a:r>
              <a:rPr lang="en-US" sz="1100" spc="-5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utilizadores</a:t>
            </a:r>
            <a:r>
              <a:rPr lang="en-US" sz="1100" spc="-40">
                <a:solidFill>
                  <a:srgbClr val="FFFFFF"/>
                </a:solidFill>
              </a:rPr>
              <a:t> </a:t>
            </a:r>
            <a:r>
              <a:rPr lang="en-US" sz="1100" spc="55">
                <a:solidFill>
                  <a:srgbClr val="FFFFFF"/>
                </a:solidFill>
              </a:rPr>
              <a:t>visualizem</a:t>
            </a:r>
            <a:r>
              <a:rPr lang="en-US" sz="1100" spc="-45">
                <a:solidFill>
                  <a:srgbClr val="FFFFFF"/>
                </a:solidFill>
              </a:rPr>
              <a:t> </a:t>
            </a:r>
            <a:r>
              <a:rPr lang="en-US" sz="1100" spc="45">
                <a:solidFill>
                  <a:srgbClr val="FFFFFF"/>
                </a:solidFill>
              </a:rPr>
              <a:t>informações </a:t>
            </a:r>
            <a:r>
              <a:rPr lang="en-US" sz="1100" spc="60">
                <a:solidFill>
                  <a:srgbClr val="FFFFFF"/>
                </a:solidFill>
              </a:rPr>
              <a:t>detalhadas</a:t>
            </a:r>
            <a:r>
              <a:rPr lang="en-US" sz="1100" spc="4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sobre</a:t>
            </a:r>
            <a:r>
              <a:rPr lang="en-US" sz="1100" spc="20">
                <a:solidFill>
                  <a:srgbClr val="FFFFFF"/>
                </a:solidFill>
              </a:rPr>
              <a:t> </a:t>
            </a:r>
            <a:r>
              <a:rPr lang="en-US" sz="1100" spc="105">
                <a:solidFill>
                  <a:srgbClr val="FFFFFF"/>
                </a:solidFill>
              </a:rPr>
              <a:t>os</a:t>
            </a:r>
            <a:r>
              <a:rPr lang="en-US" sz="1100" spc="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eventos, </a:t>
            </a:r>
            <a:r>
              <a:rPr lang="en-US" sz="1100" spc="85">
                <a:solidFill>
                  <a:srgbClr val="FFFFFF"/>
                </a:solidFill>
              </a:rPr>
              <a:t>como</a:t>
            </a:r>
            <a:r>
              <a:rPr lang="en-US" sz="1100" spc="5">
                <a:solidFill>
                  <a:srgbClr val="FFFFFF"/>
                </a:solidFill>
              </a:rPr>
              <a:t> </a:t>
            </a:r>
            <a:r>
              <a:rPr lang="en-US" sz="1100" spc="-10">
                <a:solidFill>
                  <a:srgbClr val="FFFFFF"/>
                </a:solidFill>
              </a:rPr>
              <a:t>horários, </a:t>
            </a:r>
            <a:r>
              <a:rPr lang="en-US" sz="1100" spc="50">
                <a:solidFill>
                  <a:srgbClr val="FFFFFF"/>
                </a:solidFill>
              </a:rPr>
              <a:t>palestrantes</a:t>
            </a:r>
            <a:r>
              <a:rPr lang="en-US" sz="1100" spc="-4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e</a:t>
            </a:r>
            <a:r>
              <a:rPr lang="en-US" sz="1100" spc="-70">
                <a:solidFill>
                  <a:srgbClr val="FFFFFF"/>
                </a:solidFill>
              </a:rPr>
              <a:t> </a:t>
            </a:r>
            <a:r>
              <a:rPr lang="en-US" sz="1100" spc="60">
                <a:solidFill>
                  <a:srgbClr val="FFFFFF"/>
                </a:solidFill>
              </a:rPr>
              <a:t>localização.</a:t>
            </a:r>
            <a:endParaRPr lang="en-US" sz="1100">
              <a:solidFill>
                <a:srgbClr val="FFFFFF"/>
              </a:solidFill>
            </a:endParaRPr>
          </a:p>
          <a:p>
            <a:pPr marL="756285" marR="82550" lvl="1" indent="-287020">
              <a:lnSpc>
                <a:spcPct val="90000"/>
              </a:lnSpc>
              <a:spcBef>
                <a:spcPts val="5"/>
              </a:spcBef>
              <a:buFont typeface="Calibri" panose="020F0502020204030204" pitchFamily="34" charset="0"/>
              <a:buChar char="•"/>
              <a:tabLst>
                <a:tab pos="756285" algn="l"/>
              </a:tabLst>
            </a:pPr>
            <a:r>
              <a:rPr lang="en-US" sz="1100">
                <a:solidFill>
                  <a:srgbClr val="FFFFFF"/>
                </a:solidFill>
              </a:rPr>
              <a:t>Apresentar</a:t>
            </a:r>
            <a:r>
              <a:rPr lang="en-US" sz="1100" spc="50">
                <a:solidFill>
                  <a:srgbClr val="FFFFFF"/>
                </a:solidFill>
              </a:rPr>
              <a:t> </a:t>
            </a:r>
            <a:r>
              <a:rPr lang="en-US" sz="1100" spc="105">
                <a:solidFill>
                  <a:srgbClr val="FFFFFF"/>
                </a:solidFill>
              </a:rPr>
              <a:t>os</a:t>
            </a:r>
            <a:r>
              <a:rPr lang="en-US" sz="1100" spc="35">
                <a:solidFill>
                  <a:srgbClr val="FFFFFF"/>
                </a:solidFill>
              </a:rPr>
              <a:t> </a:t>
            </a:r>
            <a:r>
              <a:rPr lang="en-US" sz="1100" spc="50">
                <a:solidFill>
                  <a:srgbClr val="FFFFFF"/>
                </a:solidFill>
              </a:rPr>
              <a:t>detalhes</a:t>
            </a:r>
            <a:r>
              <a:rPr lang="en-US" sz="1100" spc="40">
                <a:solidFill>
                  <a:srgbClr val="FFFFFF"/>
                </a:solidFill>
              </a:rPr>
              <a:t> </a:t>
            </a:r>
            <a:r>
              <a:rPr lang="en-US" sz="1100" spc="85">
                <a:solidFill>
                  <a:srgbClr val="FFFFFF"/>
                </a:solidFill>
              </a:rPr>
              <a:t>dos</a:t>
            </a:r>
            <a:r>
              <a:rPr lang="en-US" sz="1100" spc="3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eventos</a:t>
            </a:r>
            <a:r>
              <a:rPr lang="en-US" sz="1100" spc="1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de</a:t>
            </a:r>
            <a:r>
              <a:rPr lang="en-US" sz="1100" spc="3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forma</a:t>
            </a:r>
            <a:r>
              <a:rPr lang="en-US" sz="1100" spc="10">
                <a:solidFill>
                  <a:srgbClr val="FFFFFF"/>
                </a:solidFill>
              </a:rPr>
              <a:t> </a:t>
            </a:r>
            <a:r>
              <a:rPr lang="en-US" sz="1100" spc="45">
                <a:solidFill>
                  <a:srgbClr val="FFFFFF"/>
                </a:solidFill>
              </a:rPr>
              <a:t>clara </a:t>
            </a:r>
            <a:r>
              <a:rPr lang="en-US" sz="1100" spc="10">
                <a:solidFill>
                  <a:srgbClr val="FFFFFF"/>
                </a:solidFill>
              </a:rPr>
              <a:t>e organizada</a:t>
            </a:r>
            <a:r>
              <a:rPr lang="en-US" sz="1100" spc="25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para facilitar</a:t>
            </a:r>
            <a:r>
              <a:rPr lang="en-US" sz="1100" spc="25">
                <a:solidFill>
                  <a:srgbClr val="FFFFFF"/>
                </a:solidFill>
              </a:rPr>
              <a:t> </a:t>
            </a:r>
            <a:r>
              <a:rPr lang="en-US" sz="1100" spc="85">
                <a:solidFill>
                  <a:srgbClr val="FFFFFF"/>
                </a:solidFill>
              </a:rPr>
              <a:t>a</a:t>
            </a:r>
            <a:r>
              <a:rPr lang="en-US" sz="1100" spc="15">
                <a:solidFill>
                  <a:srgbClr val="FFFFFF"/>
                </a:solidFill>
              </a:rPr>
              <a:t> </a:t>
            </a:r>
            <a:r>
              <a:rPr lang="en-US" sz="1100" spc="60">
                <a:solidFill>
                  <a:srgbClr val="FFFFFF"/>
                </a:solidFill>
              </a:rPr>
              <a:t>compreensão</a:t>
            </a:r>
            <a:r>
              <a:rPr lang="en-US" sz="1100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e</a:t>
            </a:r>
            <a:r>
              <a:rPr lang="en-US" sz="1100" spc="15">
                <a:solidFill>
                  <a:srgbClr val="FFFFFF"/>
                </a:solidFill>
              </a:rPr>
              <a:t> </a:t>
            </a:r>
            <a:r>
              <a:rPr lang="en-US" sz="1100" spc="-50">
                <a:solidFill>
                  <a:srgbClr val="FFFFFF"/>
                </a:solidFill>
              </a:rPr>
              <a:t>o </a:t>
            </a:r>
            <a:r>
              <a:rPr lang="en-US" sz="1100" spc="20">
                <a:solidFill>
                  <a:srgbClr val="FFFFFF"/>
                </a:solidFill>
              </a:rPr>
              <a:t>planeamento</a:t>
            </a:r>
            <a:r>
              <a:rPr lang="en-US" sz="1100" spc="-20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por</a:t>
            </a:r>
            <a:r>
              <a:rPr lang="en-US" sz="1100" spc="-25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parte</a:t>
            </a:r>
            <a:r>
              <a:rPr lang="en-US" sz="1100">
                <a:solidFill>
                  <a:srgbClr val="FFFFFF"/>
                </a:solidFill>
              </a:rPr>
              <a:t> </a:t>
            </a:r>
            <a:r>
              <a:rPr lang="en-US" sz="1100" spc="85">
                <a:solidFill>
                  <a:srgbClr val="FFFFFF"/>
                </a:solidFill>
              </a:rPr>
              <a:t>dos</a:t>
            </a:r>
            <a:r>
              <a:rPr lang="en-US" sz="1100" spc="-15">
                <a:solidFill>
                  <a:srgbClr val="FFFFFF"/>
                </a:solidFill>
              </a:rPr>
              <a:t> </a:t>
            </a:r>
            <a:r>
              <a:rPr lang="en-US" sz="1100" spc="-10">
                <a:solidFill>
                  <a:srgbClr val="FFFFFF"/>
                </a:solidFill>
              </a:rPr>
              <a:t>utilizadores.</a:t>
            </a:r>
            <a:endParaRPr lang="en-US" sz="1100">
              <a:solidFill>
                <a:srgbClr val="FFFFFF"/>
              </a:solidFill>
            </a:endParaRPr>
          </a:p>
          <a:p>
            <a:pPr marL="213995" indent="-201295">
              <a:lnSpc>
                <a:spcPct val="90000"/>
              </a:lnSpc>
              <a:buSzPct val="94444"/>
              <a:buFont typeface="Calibri" panose="020F0502020204030204" pitchFamily="34" charset="0"/>
              <a:buAutoNum type="arabicPeriod"/>
              <a:tabLst>
                <a:tab pos="213995" algn="l"/>
              </a:tabLst>
            </a:pPr>
            <a:r>
              <a:rPr lang="en-US" sz="1100" b="1" spc="114">
                <a:solidFill>
                  <a:srgbClr val="FFFFFF"/>
                </a:solidFill>
              </a:rPr>
              <a:t>Integração</a:t>
            </a:r>
            <a:r>
              <a:rPr lang="en-US" sz="1100" spc="-100">
                <a:solidFill>
                  <a:srgbClr val="FFFFFF"/>
                </a:solidFill>
              </a:rPr>
              <a:t> </a:t>
            </a:r>
            <a:r>
              <a:rPr lang="en-US" sz="1100" b="1" spc="165">
                <a:solidFill>
                  <a:srgbClr val="FFFFFF"/>
                </a:solidFill>
              </a:rPr>
              <a:t>com</a:t>
            </a:r>
            <a:r>
              <a:rPr lang="en-US" sz="1100" spc="-85">
                <a:solidFill>
                  <a:srgbClr val="FFFFFF"/>
                </a:solidFill>
              </a:rPr>
              <a:t> </a:t>
            </a:r>
            <a:r>
              <a:rPr lang="en-US" sz="1100" b="1" spc="120">
                <a:solidFill>
                  <a:srgbClr val="FFFFFF"/>
                </a:solidFill>
              </a:rPr>
              <a:t>Servidor</a:t>
            </a:r>
            <a:r>
              <a:rPr lang="en-US" sz="1100" spc="-75">
                <a:solidFill>
                  <a:srgbClr val="FFFFFF"/>
                </a:solidFill>
              </a:rPr>
              <a:t> </a:t>
            </a:r>
            <a:r>
              <a:rPr lang="en-US" sz="1100" b="1" spc="135">
                <a:solidFill>
                  <a:srgbClr val="FFFFFF"/>
                </a:solidFill>
              </a:rPr>
              <a:t>e</a:t>
            </a:r>
            <a:r>
              <a:rPr lang="en-US" sz="1100" spc="-95">
                <a:solidFill>
                  <a:srgbClr val="FFFFFF"/>
                </a:solidFill>
              </a:rPr>
              <a:t> </a:t>
            </a:r>
            <a:r>
              <a:rPr lang="en-US" sz="1100" b="1" spc="145">
                <a:solidFill>
                  <a:srgbClr val="FFFFFF"/>
                </a:solidFill>
              </a:rPr>
              <a:t>Base</a:t>
            </a:r>
            <a:r>
              <a:rPr lang="en-US" sz="1100" spc="-100">
                <a:solidFill>
                  <a:srgbClr val="FFFFFF"/>
                </a:solidFill>
              </a:rPr>
              <a:t> </a:t>
            </a:r>
            <a:r>
              <a:rPr lang="en-US" sz="1100" b="1" spc="130">
                <a:solidFill>
                  <a:srgbClr val="FFFFFF"/>
                </a:solidFill>
              </a:rPr>
              <a:t>de</a:t>
            </a:r>
            <a:r>
              <a:rPr lang="en-US" sz="1100" spc="-75">
                <a:solidFill>
                  <a:srgbClr val="FFFFFF"/>
                </a:solidFill>
              </a:rPr>
              <a:t> </a:t>
            </a:r>
            <a:r>
              <a:rPr lang="en-US" sz="1100" b="1" spc="120">
                <a:solidFill>
                  <a:srgbClr val="FFFFFF"/>
                </a:solidFill>
              </a:rPr>
              <a:t>Dados</a:t>
            </a:r>
            <a:r>
              <a:rPr lang="en-US" sz="1100" spc="120">
                <a:solidFill>
                  <a:srgbClr val="FFFFFF"/>
                </a:solidFill>
              </a:rPr>
              <a:t>:</a:t>
            </a:r>
          </a:p>
          <a:p>
            <a:pPr marL="756285" marR="60325" lvl="1" indent="-287020">
              <a:lnSpc>
                <a:spcPct val="90000"/>
              </a:lnSpc>
              <a:buFont typeface="Calibri" panose="020F0502020204030204" pitchFamily="34" charset="0"/>
              <a:buChar char="•"/>
              <a:tabLst>
                <a:tab pos="756285" algn="l"/>
              </a:tabLst>
            </a:pPr>
            <a:r>
              <a:rPr lang="en-US" sz="1100" spc="80">
                <a:solidFill>
                  <a:srgbClr val="FFFFFF"/>
                </a:solidFill>
              </a:rPr>
              <a:t>Comunicar</a:t>
            </a:r>
            <a:r>
              <a:rPr lang="en-US" sz="1100" spc="-30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eficientemente</a:t>
            </a:r>
            <a:r>
              <a:rPr lang="en-US" sz="1100" spc="5">
                <a:solidFill>
                  <a:srgbClr val="FFFFFF"/>
                </a:solidFill>
              </a:rPr>
              <a:t> </a:t>
            </a:r>
            <a:r>
              <a:rPr lang="en-US" sz="1100" spc="100">
                <a:solidFill>
                  <a:srgbClr val="FFFFFF"/>
                </a:solidFill>
              </a:rPr>
              <a:t>com</a:t>
            </a:r>
            <a:r>
              <a:rPr lang="en-US" sz="1100" spc="10">
                <a:solidFill>
                  <a:srgbClr val="FFFFFF"/>
                </a:solidFill>
              </a:rPr>
              <a:t> </a:t>
            </a:r>
            <a:r>
              <a:rPr lang="en-US" sz="1100" spc="70">
                <a:solidFill>
                  <a:srgbClr val="FFFFFF"/>
                </a:solidFill>
              </a:rPr>
              <a:t>um</a:t>
            </a:r>
            <a:r>
              <a:rPr lang="en-US" sz="1100" spc="-5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servidor</a:t>
            </a:r>
            <a:r>
              <a:rPr lang="en-US" sz="1100" spc="-10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e</a:t>
            </a:r>
            <a:r>
              <a:rPr lang="en-US" sz="1100">
                <a:solidFill>
                  <a:srgbClr val="FFFFFF"/>
                </a:solidFill>
              </a:rPr>
              <a:t> </a:t>
            </a:r>
            <a:r>
              <a:rPr lang="en-US" sz="1100" spc="45">
                <a:solidFill>
                  <a:srgbClr val="FFFFFF"/>
                </a:solidFill>
              </a:rPr>
              <a:t>uma </a:t>
            </a:r>
            <a:r>
              <a:rPr lang="en-US" sz="1100" spc="90">
                <a:solidFill>
                  <a:srgbClr val="FFFFFF"/>
                </a:solidFill>
              </a:rPr>
              <a:t>base</a:t>
            </a:r>
            <a:r>
              <a:rPr lang="en-US" sz="1100" spc="10">
                <a:solidFill>
                  <a:srgbClr val="FFFFFF"/>
                </a:solidFill>
              </a:rPr>
              <a:t> de</a:t>
            </a:r>
            <a:r>
              <a:rPr lang="en-US" sz="1100">
                <a:solidFill>
                  <a:srgbClr val="FFFFFF"/>
                </a:solidFill>
              </a:rPr>
              <a:t> </a:t>
            </a:r>
            <a:r>
              <a:rPr lang="en-US" sz="1100" spc="80">
                <a:solidFill>
                  <a:srgbClr val="FFFFFF"/>
                </a:solidFill>
              </a:rPr>
              <a:t>dados</a:t>
            </a:r>
            <a:r>
              <a:rPr lang="en-US" sz="1100" spc="5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para armazenar</a:t>
            </a:r>
            <a:r>
              <a:rPr lang="en-US" sz="1100" spc="-20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e</a:t>
            </a:r>
            <a:r>
              <a:rPr lang="en-US" sz="1100" spc="5">
                <a:solidFill>
                  <a:srgbClr val="FFFFFF"/>
                </a:solidFill>
              </a:rPr>
              <a:t> </a:t>
            </a:r>
            <a:r>
              <a:rPr lang="en-US" sz="1100" spc="-10">
                <a:solidFill>
                  <a:srgbClr val="FFFFFF"/>
                </a:solidFill>
              </a:rPr>
              <a:t>recuperar </a:t>
            </a:r>
            <a:r>
              <a:rPr lang="en-US" sz="1100" spc="55">
                <a:solidFill>
                  <a:srgbClr val="FFFFFF"/>
                </a:solidFill>
              </a:rPr>
              <a:t>informações</a:t>
            </a:r>
            <a:r>
              <a:rPr lang="en-US" sz="1100" spc="-50">
                <a:solidFill>
                  <a:srgbClr val="FFFFFF"/>
                </a:solidFill>
              </a:rPr>
              <a:t> </a:t>
            </a:r>
            <a:r>
              <a:rPr lang="en-US" sz="1100" spc="85">
                <a:solidFill>
                  <a:srgbClr val="FFFFFF"/>
                </a:solidFill>
              </a:rPr>
              <a:t>dos</a:t>
            </a:r>
            <a:r>
              <a:rPr lang="en-US" sz="1100" spc="-10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utilizadores</a:t>
            </a:r>
            <a:r>
              <a:rPr lang="en-US" sz="1100" spc="-50">
                <a:solidFill>
                  <a:srgbClr val="FFFFFF"/>
                </a:solidFill>
              </a:rPr>
              <a:t> </a:t>
            </a:r>
            <a:r>
              <a:rPr lang="en-US" sz="1100" spc="20">
                <a:solidFill>
                  <a:srgbClr val="FFFFFF"/>
                </a:solidFill>
              </a:rPr>
              <a:t>e</a:t>
            </a:r>
            <a:r>
              <a:rPr lang="en-US" sz="1100" spc="-10">
                <a:solidFill>
                  <a:srgbClr val="FFFFFF"/>
                </a:solidFill>
              </a:rPr>
              <a:t> eventos.</a:t>
            </a:r>
            <a:endParaRPr lang="en-US" sz="1100">
              <a:solidFill>
                <a:srgbClr val="FFFFFF"/>
              </a:solidFill>
            </a:endParaRPr>
          </a:p>
          <a:p>
            <a:pPr marL="756285" marR="153670" lvl="1" indent="-287020">
              <a:lnSpc>
                <a:spcPct val="90000"/>
              </a:lnSpc>
              <a:buFont typeface="Calibri" panose="020F0502020204030204" pitchFamily="34" charset="0"/>
              <a:buChar char="•"/>
              <a:tabLst>
                <a:tab pos="756285" algn="l"/>
              </a:tabLst>
            </a:pPr>
            <a:r>
              <a:rPr lang="en-US" sz="1100">
                <a:solidFill>
                  <a:srgbClr val="FFFFFF"/>
                </a:solidFill>
              </a:rPr>
              <a:t>Garantir</a:t>
            </a:r>
            <a:r>
              <a:rPr lang="en-US" sz="1100" spc="-35">
                <a:solidFill>
                  <a:srgbClr val="FFFFFF"/>
                </a:solidFill>
              </a:rPr>
              <a:t> </a:t>
            </a:r>
            <a:r>
              <a:rPr lang="en-US" sz="1100" spc="90">
                <a:solidFill>
                  <a:srgbClr val="FFFFFF"/>
                </a:solidFill>
              </a:rPr>
              <a:t>a</a:t>
            </a:r>
            <a:r>
              <a:rPr lang="en-US" sz="1100" spc="-25">
                <a:solidFill>
                  <a:srgbClr val="FFFFFF"/>
                </a:solidFill>
              </a:rPr>
              <a:t> </a:t>
            </a:r>
            <a:r>
              <a:rPr lang="en-US" sz="1100" spc="65">
                <a:solidFill>
                  <a:srgbClr val="FFFFFF"/>
                </a:solidFill>
              </a:rPr>
              <a:t>sincronização</a:t>
            </a:r>
            <a:r>
              <a:rPr lang="en-US" sz="1100" spc="-70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de</a:t>
            </a:r>
            <a:r>
              <a:rPr lang="en-US" sz="1100" spc="-20">
                <a:solidFill>
                  <a:srgbClr val="FFFFFF"/>
                </a:solidFill>
              </a:rPr>
              <a:t> </a:t>
            </a:r>
            <a:r>
              <a:rPr lang="en-US" sz="1100" spc="75">
                <a:solidFill>
                  <a:srgbClr val="FFFFFF"/>
                </a:solidFill>
              </a:rPr>
              <a:t>dados</a:t>
            </a:r>
            <a:r>
              <a:rPr lang="en-US" sz="1100" spc="-3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entre</a:t>
            </a:r>
            <a:r>
              <a:rPr lang="en-US" sz="1100" spc="-25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o</a:t>
            </a:r>
            <a:r>
              <a:rPr lang="en-US" sz="1100" spc="-20">
                <a:solidFill>
                  <a:srgbClr val="FFFFFF"/>
                </a:solidFill>
              </a:rPr>
              <a:t> </a:t>
            </a:r>
            <a:r>
              <a:rPr lang="en-US" sz="1100" spc="-10">
                <a:solidFill>
                  <a:srgbClr val="FFFFFF"/>
                </a:solidFill>
              </a:rPr>
              <a:t>website </a:t>
            </a:r>
            <a:r>
              <a:rPr lang="en-US" sz="1100">
                <a:solidFill>
                  <a:srgbClr val="FFFFFF"/>
                </a:solidFill>
              </a:rPr>
              <a:t>e</a:t>
            </a:r>
            <a:r>
              <a:rPr lang="en-US" sz="1100" spc="-25">
                <a:solidFill>
                  <a:srgbClr val="FFFFFF"/>
                </a:solidFill>
              </a:rPr>
              <a:t> </a:t>
            </a:r>
            <a:r>
              <a:rPr lang="en-US" sz="1100" spc="85">
                <a:solidFill>
                  <a:srgbClr val="FFFFFF"/>
                </a:solidFill>
              </a:rPr>
              <a:t>a</a:t>
            </a:r>
            <a:r>
              <a:rPr lang="en-US" sz="1100" spc="-5">
                <a:solidFill>
                  <a:srgbClr val="FFFFFF"/>
                </a:solidFill>
              </a:rPr>
              <a:t> </a:t>
            </a:r>
            <a:r>
              <a:rPr lang="en-US" sz="1100" spc="85">
                <a:solidFill>
                  <a:srgbClr val="FFFFFF"/>
                </a:solidFill>
              </a:rPr>
              <a:t>aplicação</a:t>
            </a:r>
            <a:r>
              <a:rPr lang="en-US" sz="1100" spc="-10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móvel</a:t>
            </a:r>
            <a:r>
              <a:rPr lang="en-US" sz="1100" spc="-55">
                <a:solidFill>
                  <a:srgbClr val="FFFFFF"/>
                </a:solidFill>
              </a:rPr>
              <a:t> </a:t>
            </a:r>
            <a:r>
              <a:rPr lang="en-US" sz="1100" spc="95">
                <a:solidFill>
                  <a:srgbClr val="FFFFFF"/>
                </a:solidFill>
              </a:rPr>
              <a:t>associada</a:t>
            </a:r>
            <a:r>
              <a:rPr lang="en-US" sz="1100" spc="-20">
                <a:solidFill>
                  <a:srgbClr val="FFFFFF"/>
                </a:solidFill>
              </a:rPr>
              <a:t> </a:t>
            </a:r>
            <a:r>
              <a:rPr lang="en-US" sz="1100">
                <a:solidFill>
                  <a:srgbClr val="FFFFFF"/>
                </a:solidFill>
              </a:rPr>
              <a:t>para</a:t>
            </a:r>
            <a:r>
              <a:rPr lang="en-US" sz="1100" spc="-25">
                <a:solidFill>
                  <a:srgbClr val="FFFFFF"/>
                </a:solidFill>
              </a:rPr>
              <a:t> </a:t>
            </a:r>
            <a:r>
              <a:rPr lang="en-US" sz="1100" spc="45">
                <a:solidFill>
                  <a:srgbClr val="FFFFFF"/>
                </a:solidFill>
              </a:rPr>
              <a:t>uma </a:t>
            </a:r>
            <a:r>
              <a:rPr lang="en-US" sz="1100" spc="10">
                <a:solidFill>
                  <a:srgbClr val="FFFFFF"/>
                </a:solidFill>
              </a:rPr>
              <a:t>experiência</a:t>
            </a:r>
            <a:r>
              <a:rPr lang="en-US" sz="1100" spc="30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de</a:t>
            </a:r>
            <a:r>
              <a:rPr lang="en-US" sz="1100" spc="30">
                <a:solidFill>
                  <a:srgbClr val="FFFFFF"/>
                </a:solidFill>
              </a:rPr>
              <a:t> </a:t>
            </a:r>
            <a:r>
              <a:rPr lang="en-US" sz="1100" spc="10">
                <a:solidFill>
                  <a:srgbClr val="FFFFFF"/>
                </a:solidFill>
              </a:rPr>
              <a:t>utilizador</a:t>
            </a:r>
            <a:r>
              <a:rPr lang="en-US" sz="1100" spc="-10">
                <a:solidFill>
                  <a:srgbClr val="FFFFFF"/>
                </a:solidFill>
              </a:rPr>
              <a:t> </a:t>
            </a:r>
            <a:r>
              <a:rPr lang="en-US" sz="1100" spc="55">
                <a:solidFill>
                  <a:srgbClr val="FFFFFF"/>
                </a:solidFill>
              </a:rPr>
              <a:t>consistente</a:t>
            </a:r>
            <a:r>
              <a:rPr lang="en-US" sz="1100" spc="35">
                <a:solidFill>
                  <a:srgbClr val="FFFFFF"/>
                </a:solidFill>
              </a:rPr>
              <a:t> </a:t>
            </a:r>
            <a:r>
              <a:rPr lang="en-US" sz="1100" spc="70">
                <a:solidFill>
                  <a:srgbClr val="FFFFFF"/>
                </a:solidFill>
              </a:rPr>
              <a:t>em</a:t>
            </a:r>
            <a:r>
              <a:rPr lang="en-US" sz="1100" spc="30">
                <a:solidFill>
                  <a:srgbClr val="FFFFFF"/>
                </a:solidFill>
              </a:rPr>
              <a:t> </a:t>
            </a:r>
            <a:r>
              <a:rPr lang="en-US" sz="1100" spc="55">
                <a:solidFill>
                  <a:srgbClr val="FFFFFF"/>
                </a:solidFill>
              </a:rPr>
              <a:t>todas</a:t>
            </a:r>
            <a:r>
              <a:rPr lang="en-US" sz="1100" spc="35">
                <a:solidFill>
                  <a:srgbClr val="FFFFFF"/>
                </a:solidFill>
              </a:rPr>
              <a:t> </a:t>
            </a:r>
            <a:r>
              <a:rPr lang="en-US" sz="1100" spc="105">
                <a:solidFill>
                  <a:srgbClr val="FFFFFF"/>
                </a:solidFill>
              </a:rPr>
              <a:t>as </a:t>
            </a:r>
            <a:r>
              <a:rPr lang="en-US" sz="1100" spc="35">
                <a:solidFill>
                  <a:srgbClr val="FFFFFF"/>
                </a:solidFill>
              </a:rPr>
              <a:t>plataformas.</a:t>
            </a:r>
            <a:endParaRPr lang="en-US" sz="110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B5CAAE-3941-9095-4C55-60EB1FB70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984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Ponto de exclamação num fundo amarelo">
            <a:extLst>
              <a:ext uri="{FF2B5EF4-FFF2-40B4-BE49-F238E27FC236}">
                <a16:creationId xmlns:a16="http://schemas.microsoft.com/office/drawing/2014/main" id="{32B6ADF7-4B95-25DD-DBC7-DF3B09F944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9A0735-F492-3D8E-6731-3D4B6EEE3FB1}"/>
              </a:ext>
            </a:extLst>
          </p:cNvPr>
          <p:cNvSpPr txBox="1"/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User Scenarios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BD49629-DBC9-B73E-6687-62EAB90EC6E2}"/>
              </a:ext>
            </a:extLst>
          </p:cNvPr>
          <p:cNvSpPr txBox="1"/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12700">
              <a:lnSpc>
                <a:spcPct val="90000"/>
              </a:lnSpc>
              <a:spcBef>
                <a:spcPts val="100"/>
              </a:spcBef>
              <a:buFont typeface="Calibri" panose="020F0502020204030204" pitchFamily="34" charset="0"/>
            </a:pPr>
            <a:r>
              <a:rPr lang="en-US" sz="900" spc="155">
                <a:solidFill>
                  <a:schemeClr val="tx1">
                    <a:lumMod val="75000"/>
                    <a:lumOff val="25000"/>
                  </a:schemeClr>
                </a:solidFill>
              </a:rPr>
              <a:t>Sign</a:t>
            </a:r>
            <a:r>
              <a:rPr lang="en-US" sz="900" spc="-10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>
                <a:solidFill>
                  <a:schemeClr val="tx1">
                    <a:lumMod val="75000"/>
                    <a:lumOff val="25000"/>
                  </a:schemeClr>
                </a:solidFill>
              </a:rPr>
              <a:t>Up:</a:t>
            </a:r>
            <a:endParaRPr lang="en-US" sz="9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228600">
              <a:lnSpc>
                <a:spcPct val="90000"/>
              </a:lnSpc>
              <a:spcBef>
                <a:spcPts val="1940"/>
              </a:spcBef>
              <a:buFont typeface="Calibri" panose="020F0502020204030204" pitchFamily="34" charset="0"/>
            </a:pPr>
            <a:r>
              <a:rPr lang="en-US" sz="900" spc="160">
                <a:solidFill>
                  <a:schemeClr val="tx1">
                    <a:lumMod val="75000"/>
                    <a:lumOff val="25000"/>
                  </a:schemeClr>
                </a:solidFill>
              </a:rPr>
              <a:t>Accesso</a:t>
            </a:r>
            <a:r>
              <a:rPr lang="en-US" sz="9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35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900" spc="-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4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9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2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0">
                <a:solidFill>
                  <a:schemeClr val="tx1">
                    <a:lumMod val="75000"/>
                    <a:lumOff val="25000"/>
                  </a:schemeClr>
                </a:solidFill>
              </a:rPr>
              <a:t>Registo:</a:t>
            </a:r>
            <a:r>
              <a:rPr lang="en-US" sz="9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900" spc="-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criar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conta,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aceda</a:t>
            </a:r>
            <a:r>
              <a:rPr lang="en-US" sz="9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à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registo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através</a:t>
            </a:r>
            <a:r>
              <a:rPr lang="en-US" sz="9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do</a:t>
            </a:r>
            <a:r>
              <a:rPr lang="en-US" sz="9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 nosso</a:t>
            </a:r>
            <a:r>
              <a:rPr lang="en-US" sz="900" spc="7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website</a:t>
            </a:r>
            <a:r>
              <a:rPr lang="en-US" sz="9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ou</a:t>
            </a:r>
            <a:r>
              <a:rPr lang="en-US" sz="9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r>
              <a:rPr lang="en-US" sz="9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móvel.</a:t>
            </a:r>
            <a:endParaRPr lang="en-US" sz="9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3556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10">
                <a:solidFill>
                  <a:schemeClr val="tx1">
                    <a:lumMod val="75000"/>
                    <a:lumOff val="25000"/>
                  </a:schemeClr>
                </a:solidFill>
              </a:rPr>
              <a:t>Preenchimento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35">
                <a:solidFill>
                  <a:schemeClr val="tx1">
                    <a:lumMod val="75000"/>
                    <a:lumOff val="25000"/>
                  </a:schemeClr>
                </a:solidFill>
              </a:rPr>
              <a:t>dos</a:t>
            </a:r>
            <a:r>
              <a:rPr lang="en-US" sz="900" spc="-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25">
                <a:solidFill>
                  <a:schemeClr val="tx1">
                    <a:lumMod val="75000"/>
                    <a:lumOff val="25000"/>
                  </a:schemeClr>
                </a:solidFill>
              </a:rPr>
              <a:t>Dados: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0">
                <a:solidFill>
                  <a:schemeClr val="tx1">
                    <a:lumMod val="75000"/>
                    <a:lumOff val="25000"/>
                  </a:schemeClr>
                </a:solidFill>
              </a:rPr>
              <a:t>Complete</a:t>
            </a:r>
            <a:r>
              <a:rPr lang="en-US" sz="900" spc="-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900" spc="-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formulário</a:t>
            </a:r>
            <a:r>
              <a:rPr lang="en-US" sz="9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registo 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com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0">
                <a:solidFill>
                  <a:schemeClr val="tx1">
                    <a:lumMod val="75000"/>
                    <a:lumOff val="25000"/>
                  </a:schemeClr>
                </a:solidFill>
              </a:rPr>
              <a:t>as</a:t>
            </a:r>
            <a:r>
              <a:rPr lang="en-US" sz="9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5">
                <a:solidFill>
                  <a:schemeClr val="tx1">
                    <a:lumMod val="75000"/>
                    <a:lumOff val="25000"/>
                  </a:schemeClr>
                </a:solidFill>
              </a:rPr>
              <a:t>suas</a:t>
            </a:r>
            <a:r>
              <a:rPr lang="en-US" sz="9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informações</a:t>
            </a:r>
            <a:r>
              <a:rPr lang="en-US" sz="9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pessoais,</a:t>
            </a:r>
            <a:r>
              <a:rPr lang="en-US" sz="9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incluindo 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nome,</a:t>
            </a:r>
            <a:r>
              <a:rPr lang="en-US" sz="9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endereço </a:t>
            </a:r>
            <a:r>
              <a:rPr lang="en-US" sz="900" spc="-25">
                <a:solidFill>
                  <a:schemeClr val="tx1">
                    <a:lumMod val="75000"/>
                    <a:lumOff val="25000"/>
                  </a:schemeClr>
                </a:solidFill>
              </a:rPr>
              <a:t>de </a:t>
            </a:r>
            <a:r>
              <a:rPr lang="en-US" sz="9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email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uma</a:t>
            </a:r>
            <a:r>
              <a:rPr lang="en-US" sz="9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palavra-</a:t>
            </a:r>
            <a:r>
              <a:rPr lang="en-US" sz="900" spc="90">
                <a:solidFill>
                  <a:schemeClr val="tx1">
                    <a:lumMod val="75000"/>
                    <a:lumOff val="25000"/>
                  </a:schemeClr>
                </a:solidFill>
              </a:rPr>
              <a:t>passe</a:t>
            </a:r>
            <a:r>
              <a:rPr lang="en-US" sz="9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segura.</a:t>
            </a:r>
            <a:endParaRPr lang="en-US" sz="9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4572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10">
                <a:solidFill>
                  <a:schemeClr val="tx1">
                    <a:lumMod val="75000"/>
                    <a:lumOff val="25000"/>
                  </a:schemeClr>
                </a:solidFill>
              </a:rPr>
              <a:t>Verificação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4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25">
                <a:solidFill>
                  <a:schemeClr val="tx1">
                    <a:lumMod val="75000"/>
                    <a:lumOff val="25000"/>
                  </a:schemeClr>
                </a:solidFill>
              </a:rPr>
              <a:t>Email:</a:t>
            </a:r>
            <a:r>
              <a:rPr lang="en-US" sz="9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Após</a:t>
            </a:r>
            <a:r>
              <a:rPr lang="en-US" sz="9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submeter</a:t>
            </a:r>
            <a:r>
              <a:rPr lang="en-US" sz="9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9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formulário,</a:t>
            </a:r>
            <a:r>
              <a:rPr lang="en-US" sz="900" spc="1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receberá</a:t>
            </a:r>
            <a:r>
              <a:rPr lang="en-US" sz="900" spc="4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um </a:t>
            </a:r>
            <a:r>
              <a:rPr lang="en-US" sz="9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email</a:t>
            </a:r>
            <a:r>
              <a:rPr lang="en-US" sz="900" spc="-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verificação.</a:t>
            </a:r>
            <a:r>
              <a:rPr lang="en-US" sz="9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0">
                <a:solidFill>
                  <a:schemeClr val="tx1">
                    <a:lumMod val="75000"/>
                    <a:lumOff val="25000"/>
                  </a:schemeClr>
                </a:solidFill>
              </a:rPr>
              <a:t>Siga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0">
                <a:solidFill>
                  <a:schemeClr val="tx1">
                    <a:lumMod val="75000"/>
                    <a:lumOff val="25000"/>
                  </a:schemeClr>
                </a:solidFill>
              </a:rPr>
              <a:t>as</a:t>
            </a:r>
            <a:r>
              <a:rPr lang="en-US" sz="900" spc="-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instruções</a:t>
            </a:r>
            <a:r>
              <a:rPr lang="en-US" sz="9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no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email</a:t>
            </a:r>
            <a:r>
              <a:rPr lang="en-US" sz="900" spc="-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confirmar</a:t>
            </a:r>
            <a:r>
              <a:rPr lang="en-US" sz="900" spc="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a </a:t>
            </a:r>
            <a:r>
              <a:rPr lang="en-US" sz="900" spc="90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900" spc="-7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0">
                <a:solidFill>
                  <a:schemeClr val="tx1">
                    <a:lumMod val="75000"/>
                    <a:lumOff val="25000"/>
                  </a:schemeClr>
                </a:solidFill>
              </a:rPr>
              <a:t>conta.</a:t>
            </a:r>
            <a:endParaRPr lang="en-US" sz="9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73025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55">
                <a:solidFill>
                  <a:schemeClr val="tx1">
                    <a:lumMod val="75000"/>
                    <a:lumOff val="25000"/>
                  </a:schemeClr>
                </a:solidFill>
              </a:rPr>
              <a:t>Conclusão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0">
                <a:solidFill>
                  <a:schemeClr val="tx1">
                    <a:lumMod val="75000"/>
                    <a:lumOff val="25000"/>
                  </a:schemeClr>
                </a:solidFill>
              </a:rPr>
              <a:t>do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0">
                <a:solidFill>
                  <a:schemeClr val="tx1">
                    <a:lumMod val="75000"/>
                    <a:lumOff val="25000"/>
                  </a:schemeClr>
                </a:solidFill>
              </a:rPr>
              <a:t>Registo: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Após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verificação</a:t>
            </a:r>
            <a:r>
              <a:rPr lang="en-US" sz="900" spc="-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do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email,</a:t>
            </a:r>
            <a:r>
              <a:rPr lang="en-US" sz="9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conta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estará</a:t>
            </a:r>
            <a:r>
              <a:rPr lang="en-US" sz="900" spc="-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criada</a:t>
            </a:r>
            <a:r>
              <a:rPr lang="en-US" sz="9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-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poderá</a:t>
            </a:r>
            <a:r>
              <a:rPr lang="en-US" sz="900" spc="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aceder</a:t>
            </a:r>
            <a:r>
              <a:rPr lang="en-US" sz="900" spc="-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aos</a:t>
            </a:r>
            <a:r>
              <a:rPr lang="en-US" sz="900" spc="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serviços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disponíveis.</a:t>
            </a:r>
            <a:endParaRPr lang="en-US" sz="9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00"/>
              </a:spcBef>
              <a:buFont typeface="Calibri" panose="020F0502020204030204" pitchFamily="34" charset="0"/>
            </a:pPr>
            <a:r>
              <a:rPr lang="en-US" sz="900" spc="105">
                <a:solidFill>
                  <a:schemeClr val="tx1">
                    <a:lumMod val="75000"/>
                    <a:lumOff val="25000"/>
                  </a:schemeClr>
                </a:solidFill>
              </a:rPr>
              <a:t>Login:</a:t>
            </a:r>
            <a:endParaRPr lang="en-US" sz="9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1939"/>
              </a:spcBef>
              <a:buFont typeface="Calibri" panose="020F0502020204030204" pitchFamily="34" charset="0"/>
            </a:pPr>
            <a:r>
              <a:rPr lang="en-US" sz="900" spc="150">
                <a:solidFill>
                  <a:schemeClr val="tx1">
                    <a:lumMod val="75000"/>
                    <a:lumOff val="25000"/>
                  </a:schemeClr>
                </a:solidFill>
              </a:rPr>
              <a:t>Acesso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35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900" spc="-5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0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900" spc="-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14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5">
                <a:solidFill>
                  <a:schemeClr val="tx1">
                    <a:lumMod val="75000"/>
                    <a:lumOff val="25000"/>
                  </a:schemeClr>
                </a:solidFill>
              </a:rPr>
              <a:t>Login: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900" spc="-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aceder</a:t>
            </a:r>
            <a:r>
              <a:rPr lang="en-US" sz="9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900" spc="-5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conta</a:t>
            </a:r>
            <a:r>
              <a:rPr lang="en-US" sz="900" spc="-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existente,</a:t>
            </a:r>
            <a:endParaRPr lang="en-US" sz="9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>
              <a:lnSpc>
                <a:spcPct val="90000"/>
              </a:lnSpc>
              <a:spcBef>
                <a:spcPts val="5"/>
              </a:spcBef>
              <a:buFont typeface="Calibri" panose="020F0502020204030204" pitchFamily="34" charset="0"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visite</a:t>
            </a:r>
            <a:r>
              <a:rPr lang="en-US" sz="900" spc="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página</a:t>
            </a:r>
            <a:r>
              <a:rPr lang="en-US" sz="9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login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no</a:t>
            </a:r>
            <a:r>
              <a:rPr lang="en-US" sz="9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nosso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website</a:t>
            </a:r>
            <a:r>
              <a:rPr lang="en-US" sz="9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ou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r>
              <a:rPr lang="en-US" sz="900" spc="4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móvel.</a:t>
            </a:r>
            <a:endParaRPr lang="en-US" sz="9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183515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30">
                <a:solidFill>
                  <a:schemeClr val="tx1">
                    <a:lumMod val="75000"/>
                    <a:lumOff val="25000"/>
                  </a:schemeClr>
                </a:solidFill>
              </a:rPr>
              <a:t>Inserção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2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35">
                <a:solidFill>
                  <a:schemeClr val="tx1">
                    <a:lumMod val="75000"/>
                    <a:lumOff val="25000"/>
                  </a:schemeClr>
                </a:solidFill>
              </a:rPr>
              <a:t>Credenciais:</a:t>
            </a:r>
            <a:r>
              <a:rPr lang="en-US" sz="9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Introduza</a:t>
            </a:r>
            <a:r>
              <a:rPr lang="en-US" sz="9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r>
              <a:rPr lang="en-US" sz="900" spc="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seu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 endereço</a:t>
            </a:r>
            <a:r>
              <a:rPr lang="en-US" sz="9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email</a:t>
            </a:r>
            <a:r>
              <a:rPr lang="en-US" sz="900" spc="-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e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palavra-</a:t>
            </a:r>
            <a:r>
              <a:rPr lang="en-US" sz="900" spc="90">
                <a:solidFill>
                  <a:schemeClr val="tx1">
                    <a:lumMod val="75000"/>
                    <a:lumOff val="25000"/>
                  </a:schemeClr>
                </a:solidFill>
              </a:rPr>
              <a:t>passe</a:t>
            </a:r>
            <a:r>
              <a:rPr lang="en-US" sz="900" spc="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65">
                <a:solidFill>
                  <a:schemeClr val="tx1">
                    <a:lumMod val="75000"/>
                    <a:lumOff val="25000"/>
                  </a:schemeClr>
                </a:solidFill>
              </a:rPr>
              <a:t>nos</a:t>
            </a:r>
            <a:r>
              <a:rPr lang="en-US" sz="9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>
                <a:solidFill>
                  <a:schemeClr val="tx1">
                    <a:lumMod val="75000"/>
                    <a:lumOff val="25000"/>
                  </a:schemeClr>
                </a:solidFill>
              </a:rPr>
              <a:t>campos</a:t>
            </a:r>
            <a:r>
              <a:rPr lang="en-US" sz="9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correspondentes.</a:t>
            </a:r>
            <a:endParaRPr lang="en-US" sz="9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508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14">
                <a:solidFill>
                  <a:schemeClr val="tx1">
                    <a:lumMod val="75000"/>
                    <a:lumOff val="25000"/>
                  </a:schemeClr>
                </a:solidFill>
              </a:rPr>
              <a:t>Autenticação:</a:t>
            </a:r>
            <a:r>
              <a:rPr lang="en-US" sz="9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Clique</a:t>
            </a:r>
            <a:r>
              <a:rPr lang="en-US" sz="9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no</a:t>
            </a:r>
            <a:r>
              <a:rPr lang="en-US" sz="900" spc="2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botão</a:t>
            </a:r>
            <a:r>
              <a:rPr lang="en-US" sz="900" spc="3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de login</a:t>
            </a:r>
            <a:r>
              <a:rPr lang="en-US" sz="900" spc="4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en-US" sz="900" spc="-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</a:rPr>
              <a:t>aguarde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40">
                <a:solidFill>
                  <a:schemeClr val="tx1">
                    <a:lumMod val="75000"/>
                    <a:lumOff val="25000"/>
                  </a:schemeClr>
                </a:solidFill>
              </a:rPr>
              <a:t>autenticação </a:t>
            </a:r>
            <a:r>
              <a:rPr lang="en-US" sz="900" spc="75">
                <a:solidFill>
                  <a:schemeClr val="tx1">
                    <a:lumMod val="75000"/>
                    <a:lumOff val="25000"/>
                  </a:schemeClr>
                </a:solidFill>
              </a:rPr>
              <a:t>dos</a:t>
            </a:r>
            <a:r>
              <a:rPr lang="en-US" sz="900" spc="-5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>
                <a:solidFill>
                  <a:schemeClr val="tx1">
                    <a:lumMod val="75000"/>
                    <a:lumOff val="25000"/>
                  </a:schemeClr>
                </a:solidFill>
              </a:rPr>
              <a:t>seus</a:t>
            </a:r>
            <a:r>
              <a:rPr lang="en-US" sz="900" spc="-7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dados.</a:t>
            </a:r>
            <a:endParaRPr lang="en-US" sz="9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700" marR="185420">
              <a:lnSpc>
                <a:spcPct val="90000"/>
              </a:lnSpc>
              <a:spcBef>
                <a:spcPts val="1920"/>
              </a:spcBef>
              <a:buFont typeface="Calibri" panose="020F0502020204030204" pitchFamily="34" charset="0"/>
            </a:pPr>
            <a:r>
              <a:rPr lang="en-US" sz="900" spc="150">
                <a:solidFill>
                  <a:schemeClr val="tx1">
                    <a:lumMod val="75000"/>
                    <a:lumOff val="25000"/>
                  </a:schemeClr>
                </a:solidFill>
              </a:rPr>
              <a:t>Acesso</a:t>
            </a:r>
            <a:r>
              <a:rPr lang="en-US" sz="900" spc="-5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35">
                <a:solidFill>
                  <a:schemeClr val="tx1">
                    <a:lumMod val="75000"/>
                    <a:lumOff val="25000"/>
                  </a:schemeClr>
                </a:solidFill>
              </a:rPr>
              <a:t>à</a:t>
            </a:r>
            <a:r>
              <a:rPr lang="en-US" sz="9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25">
                <a:solidFill>
                  <a:schemeClr val="tx1">
                    <a:lumMod val="75000"/>
                    <a:lumOff val="25000"/>
                  </a:schemeClr>
                </a:solidFill>
              </a:rPr>
              <a:t>Conta:</a:t>
            </a:r>
            <a:r>
              <a:rPr lang="en-US" sz="900" spc="-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Após</a:t>
            </a:r>
            <a:r>
              <a:rPr lang="en-US" sz="900" spc="-5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-6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0">
                <a:solidFill>
                  <a:schemeClr val="tx1">
                    <a:lumMod val="75000"/>
                    <a:lumOff val="25000"/>
                  </a:schemeClr>
                </a:solidFill>
              </a:rPr>
              <a:t>autenticação</a:t>
            </a:r>
            <a:r>
              <a:rPr lang="en-US" sz="900" spc="-4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bem-</a:t>
            </a:r>
            <a:r>
              <a:rPr lang="en-US" sz="900" spc="70">
                <a:solidFill>
                  <a:schemeClr val="tx1">
                    <a:lumMod val="75000"/>
                    <a:lumOff val="25000"/>
                  </a:schemeClr>
                </a:solidFill>
              </a:rPr>
              <a:t>sucedida,</a:t>
            </a:r>
            <a:r>
              <a:rPr lang="en-US" sz="900" spc="-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-20">
                <a:solidFill>
                  <a:schemeClr val="tx1">
                    <a:lumMod val="75000"/>
                    <a:lumOff val="25000"/>
                  </a:schemeClr>
                </a:solidFill>
              </a:rPr>
              <a:t>será </a:t>
            </a:r>
            <a:r>
              <a:rPr lang="en-US" sz="9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redirecionado</a:t>
            </a:r>
            <a:r>
              <a:rPr lang="en-US" sz="900" spc="8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para</a:t>
            </a:r>
            <a:r>
              <a:rPr lang="en-US" sz="900" spc="1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900" spc="2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90">
                <a:solidFill>
                  <a:schemeClr val="tx1">
                    <a:lumMod val="75000"/>
                    <a:lumOff val="25000"/>
                  </a:schemeClr>
                </a:solidFill>
              </a:rPr>
              <a:t>sua</a:t>
            </a:r>
            <a:r>
              <a:rPr lang="en-US" sz="9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conta,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onde</a:t>
            </a:r>
            <a:r>
              <a:rPr lang="en-US" sz="9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poderá</a:t>
            </a:r>
            <a:r>
              <a:rPr lang="en-US" sz="9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10">
                <a:solidFill>
                  <a:schemeClr val="tx1">
                    <a:lumMod val="75000"/>
                    <a:lumOff val="25000"/>
                  </a:schemeClr>
                </a:solidFill>
              </a:rPr>
              <a:t>utilizar</a:t>
            </a:r>
            <a:r>
              <a:rPr lang="en-US" sz="900" spc="4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85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lang="en-US" sz="900" spc="35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900" spc="55">
                <a:solidFill>
                  <a:schemeClr val="tx1">
                    <a:lumMod val="75000"/>
                    <a:lumOff val="25000"/>
                  </a:schemeClr>
                </a:solidFill>
              </a:rPr>
              <a:t>serviços </a:t>
            </a:r>
            <a:r>
              <a:rPr lang="en-US" sz="900" spc="-10">
                <a:solidFill>
                  <a:schemeClr val="tx1">
                    <a:lumMod val="75000"/>
                    <a:lumOff val="25000"/>
                  </a:schemeClr>
                </a:solidFill>
              </a:rPr>
              <a:t>disponíveis.</a:t>
            </a:r>
            <a:endParaRPr lang="en-US" sz="9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E6B041-6E9D-BB92-8DFB-0A9A16417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933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Retrospect">
      <a:majorFont>
        <a:latin typeface="Arial Nova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1841</TotalTime>
  <Words>3367</Words>
  <Application>Microsoft Office PowerPoint</Application>
  <PresentationFormat>Widescreen</PresentationFormat>
  <Paragraphs>300</Paragraphs>
  <Slides>49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8" baseType="lpstr">
      <vt:lpstr>Aptos</vt:lpstr>
      <vt:lpstr>Arial</vt:lpstr>
      <vt:lpstr>Arial </vt:lpstr>
      <vt:lpstr>Arial Black</vt:lpstr>
      <vt:lpstr>Arial Nova</vt:lpstr>
      <vt:lpstr>Arial Nova Light</vt:lpstr>
      <vt:lpstr>Calibri</vt:lpstr>
      <vt:lpstr>Times New Roman</vt:lpstr>
      <vt:lpstr>RetrospectVTI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Design System</vt:lpstr>
      <vt:lpstr>PowerPoint Presentation</vt:lpstr>
      <vt:lpstr>PowerPoint Presentation</vt:lpstr>
      <vt:lpstr>PowerPoint Presentation</vt:lpstr>
      <vt:lpstr>Moderated and Unmoderated Tests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Tomas Filipe Santos Salgueiro</dc:creator>
  <cp:lastModifiedBy>Tomas Filipe Santos Salgueiro</cp:lastModifiedBy>
  <cp:revision>17</cp:revision>
  <dcterms:created xsi:type="dcterms:W3CDTF">2024-04-13T13:33:41Z</dcterms:created>
  <dcterms:modified xsi:type="dcterms:W3CDTF">2024-05-31T23:07:05Z</dcterms:modified>
</cp:coreProperties>
</file>

<file path=docProps/thumbnail.jpeg>
</file>